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66" r:id="rId3"/>
    <p:sldId id="363" r:id="rId4"/>
    <p:sldId id="328" r:id="rId5"/>
    <p:sldId id="334" r:id="rId6"/>
    <p:sldId id="335" r:id="rId7"/>
    <p:sldId id="330" r:id="rId8"/>
    <p:sldId id="350" r:id="rId9"/>
    <p:sldId id="337" r:id="rId10"/>
    <p:sldId id="338" r:id="rId11"/>
    <p:sldId id="345" r:id="rId12"/>
    <p:sldId id="340" r:id="rId13"/>
    <p:sldId id="341" r:id="rId14"/>
    <p:sldId id="342" r:id="rId15"/>
    <p:sldId id="344" r:id="rId16"/>
    <p:sldId id="347" r:id="rId17"/>
    <p:sldId id="358" r:id="rId18"/>
    <p:sldId id="351" r:id="rId19"/>
    <p:sldId id="364" r:id="rId20"/>
    <p:sldId id="357" r:id="rId21"/>
    <p:sldId id="367" r:id="rId22"/>
    <p:sldId id="352" r:id="rId23"/>
    <p:sldId id="360" r:id="rId24"/>
    <p:sldId id="361" r:id="rId25"/>
    <p:sldId id="369" r:id="rId26"/>
    <p:sldId id="36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1FB2FC-326F-470A-8404-FA193893E34A}"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9371-D910-4712-901C-7C4041F5320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FB2FC-326F-470A-8404-FA193893E34A}"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9371-D910-4712-901C-7C4041F532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FB2FC-326F-470A-8404-FA193893E34A}"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9371-D910-4712-901C-7C4041F532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FB2FC-326F-470A-8404-FA193893E34A}"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9371-D910-4712-901C-7C4041F532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1FB2FC-326F-470A-8404-FA193893E34A}"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9371-D910-4712-901C-7C4041F5320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1FB2FC-326F-470A-8404-FA193893E34A}" type="datetimeFigureOut">
              <a:rPr lang="en-US" smtClean="0"/>
              <a:pPr/>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9371-D910-4712-901C-7C4041F532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1FB2FC-326F-470A-8404-FA193893E34A}" type="datetimeFigureOut">
              <a:rPr lang="en-US" smtClean="0"/>
              <a:pPr/>
              <a:t>9/4/2021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619371-D910-4712-901C-7C4041F532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1FB2FC-326F-470A-8404-FA193893E34A}" type="datetimeFigureOut">
              <a:rPr lang="en-US" smtClean="0"/>
              <a:pPr/>
              <a:t>9/4/2021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619371-D910-4712-901C-7C4041F532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FB2FC-326F-470A-8404-FA193893E34A}" type="datetimeFigureOut">
              <a:rPr lang="en-US" smtClean="0"/>
              <a:pPr/>
              <a:t>9/4/2021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619371-D910-4712-901C-7C4041F532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1FB2FC-326F-470A-8404-FA193893E34A}" type="datetimeFigureOut">
              <a:rPr lang="en-US" smtClean="0"/>
              <a:pPr/>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9371-D910-4712-901C-7C4041F532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1FB2FC-326F-470A-8404-FA193893E34A}" type="datetimeFigureOut">
              <a:rPr lang="en-US" smtClean="0"/>
              <a:pPr/>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619371-D910-4712-901C-7C4041F532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FB2FC-326F-470A-8404-FA193893E34A}" type="datetimeFigureOut">
              <a:rPr lang="en-US" smtClean="0"/>
              <a:pPr/>
              <a:t>9/4/2021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19371-D910-4712-901C-7C4041F532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vi.wikipedia.org/wiki/H%E1%BB%99i_An" TargetMode="External"/><Relationship Id="rId2" Type="http://schemas.openxmlformats.org/officeDocument/2006/relationships/hyperlink" Target="https://vi.wikipedia.org/wiki/Qu%E1%BA%A3ng_Nam" TargetMode="External"/><Relationship Id="rId1" Type="http://schemas.openxmlformats.org/officeDocument/2006/relationships/slideLayout" Target="../slideLayouts/slideLayout2.xml"/><Relationship Id="rId6" Type="http://schemas.openxmlformats.org/officeDocument/2006/relationships/hyperlink" Target="https://vi.wikipedia.org/wiki/Rau_s%E1%BB%91ng" TargetMode="External"/><Relationship Id="rId5" Type="http://schemas.openxmlformats.org/officeDocument/2006/relationships/hyperlink" Target="https://vi.wikipedia.org/wiki/Chi_L%E1%BB%A3n" TargetMode="External"/><Relationship Id="rId4" Type="http://schemas.openxmlformats.org/officeDocument/2006/relationships/hyperlink" Target="https://vi.wikipedia.org/wiki/T%C3%B4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vi.wikipedia.org/wiki/C%C3%B9_lao_Ch%C3%A0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vi.wikipedia.org/wiki/Gi%E1%BA%BF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vi.wikipedia.org/wiki/C%C3%A0_cu%E1%BB%91ng"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fif"/><Relationship Id="rId5" Type="http://schemas.openxmlformats.org/officeDocument/2006/relationships/image" Target="../media/image7.jfif"/><Relationship Id="rId4" Type="http://schemas.openxmlformats.org/officeDocument/2006/relationships/image" Target="../media/image6.jf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i.wikipedia.org/wiki/Tr%E1%BB%A9ng" TargetMode="External"/><Relationship Id="rId2" Type="http://schemas.openxmlformats.org/officeDocument/2006/relationships/hyperlink" Target="https://vi.wikipedia.org/w/index.php?title=Ch%E1%BA%A3_l%C3%A1_l%E1%BB%91t&amp;action=edit&amp;redlink=1" TargetMode="External"/><Relationship Id="rId1" Type="http://schemas.openxmlformats.org/officeDocument/2006/relationships/slideLayout" Target="../slideLayouts/slideLayout2.xml"/><Relationship Id="rId4" Type="http://schemas.openxmlformats.org/officeDocument/2006/relationships/hyperlink" Target="https://vi.wikipedia.org/w/index.php?title=Th%E1%BB%8Bt_ch%C3%A2n_gi%C3%B2&amp;action=edit&amp;redlink=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pic>
        <p:nvPicPr>
          <p:cNvPr id="5123" name="Picture 3" descr="k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50" name="Text Box 6"/>
          <p:cNvSpPr txBox="1">
            <a:spLocks noChangeArrowheads="1"/>
          </p:cNvSpPr>
          <p:nvPr/>
        </p:nvSpPr>
        <p:spPr bwMode="auto">
          <a:xfrm>
            <a:off x="2438400" y="4648200"/>
            <a:ext cx="5029200" cy="1341438"/>
          </a:xfrm>
          <a:prstGeom prst="rect">
            <a:avLst/>
          </a:prstGeom>
          <a:noFill/>
          <a:ln w="9525">
            <a:noFill/>
            <a:miter lim="800000"/>
            <a:headEnd/>
            <a:tailEnd/>
          </a:ln>
        </p:spPr>
        <p:txBody>
          <a:bodyPr>
            <a:spAutoFit/>
          </a:bodyPr>
          <a:lstStyle/>
          <a:p>
            <a:r>
              <a:rPr lang="en-US" sz="2600" b="1" i="1" u="sng" dirty="0" smtClean="0">
                <a:solidFill>
                  <a:srgbClr val="009900"/>
                </a:solidFill>
                <a:latin typeface="Times New Roman" pitchFamily="18" charset="0"/>
                <a:cs typeface="Times New Roman" pitchFamily="18" charset="0"/>
              </a:rPr>
              <a:t>GV </a:t>
            </a:r>
            <a:r>
              <a:rPr lang="en-US" sz="2600" b="1" i="1" u="sng" dirty="0" err="1" smtClean="0">
                <a:solidFill>
                  <a:srgbClr val="009900"/>
                </a:solidFill>
                <a:latin typeface="Times New Roman" pitchFamily="18" charset="0"/>
                <a:cs typeface="Times New Roman" pitchFamily="18" charset="0"/>
              </a:rPr>
              <a:t>thực</a:t>
            </a:r>
            <a:r>
              <a:rPr lang="en-US" sz="2600" b="1" i="1" u="sng" dirty="0" smtClean="0">
                <a:solidFill>
                  <a:srgbClr val="009900"/>
                </a:solidFill>
                <a:latin typeface="Times New Roman" pitchFamily="18" charset="0"/>
                <a:cs typeface="Times New Roman" pitchFamily="18" charset="0"/>
              </a:rPr>
              <a:t> </a:t>
            </a:r>
            <a:r>
              <a:rPr lang="en-US" sz="2600" b="1" i="1" u="sng" dirty="0" err="1" smtClean="0">
                <a:solidFill>
                  <a:srgbClr val="009900"/>
                </a:solidFill>
                <a:latin typeface="Times New Roman" pitchFamily="18" charset="0"/>
                <a:cs typeface="Times New Roman" pitchFamily="18" charset="0"/>
              </a:rPr>
              <a:t>hiện</a:t>
            </a:r>
            <a:r>
              <a:rPr lang="en-US" sz="2600" b="1" i="1" u="sng" dirty="0" smtClean="0">
                <a:solidFill>
                  <a:srgbClr val="009900"/>
                </a:solidFill>
                <a:latin typeface="Times New Roman" pitchFamily="18" charset="0"/>
                <a:cs typeface="Times New Roman" pitchFamily="18" charset="0"/>
              </a:rPr>
              <a:t>:</a:t>
            </a:r>
            <a:endParaRPr lang="en-US" sz="2600" dirty="0">
              <a:solidFill>
                <a:srgbClr val="009900"/>
              </a:solidFill>
              <a:latin typeface="Times New Roman" pitchFamily="18" charset="0"/>
              <a:cs typeface="Times New Roman" pitchFamily="18" charset="0"/>
            </a:endParaRPr>
          </a:p>
          <a:p>
            <a:endParaRPr lang="en-US" sz="800" dirty="0">
              <a:solidFill>
                <a:srgbClr val="009900"/>
              </a:solidFill>
              <a:latin typeface="VNI-Times" pitchFamily="2" charset="0"/>
            </a:endParaRPr>
          </a:p>
          <a:p>
            <a:r>
              <a:rPr lang="en-US" sz="2400" dirty="0">
                <a:latin typeface="VNI-Times" pitchFamily="2" charset="0"/>
              </a:rPr>
              <a:t>       </a:t>
            </a:r>
            <a:r>
              <a:rPr lang="en-US" sz="2400" b="1" i="1" dirty="0" smtClean="0">
                <a:solidFill>
                  <a:srgbClr val="FF0066"/>
                </a:solidFill>
                <a:latin typeface="Times New Roman" pitchFamily="18" charset="0"/>
                <a:cs typeface="Times New Roman" pitchFamily="18" charset="0"/>
              </a:rPr>
              <a:t>NGUYỄN THỊ BẠCH PHƯỢNG</a:t>
            </a:r>
            <a:endParaRPr lang="en-US" sz="2400" b="1" i="1" dirty="0">
              <a:solidFill>
                <a:srgbClr val="FF0066"/>
              </a:solidFill>
              <a:latin typeface="VNI-Duff" pitchFamily="2" charset="0"/>
            </a:endParaRPr>
          </a:p>
          <a:p>
            <a:endParaRPr lang="en-US" sz="2400" b="1" i="1" dirty="0">
              <a:solidFill>
                <a:srgbClr val="FF0066"/>
              </a:solidFill>
              <a:latin typeface="VNI-Duff" pitchFamily="2" charset="0"/>
            </a:endParaRPr>
          </a:p>
        </p:txBody>
      </p:sp>
      <p:sp>
        <p:nvSpPr>
          <p:cNvPr id="5125" name="Text Box 7"/>
          <p:cNvSpPr txBox="1">
            <a:spLocks noChangeArrowheads="1"/>
          </p:cNvSpPr>
          <p:nvPr/>
        </p:nvSpPr>
        <p:spPr bwMode="auto">
          <a:xfrm>
            <a:off x="1066800" y="1600200"/>
            <a:ext cx="7162800" cy="2523768"/>
          </a:xfrm>
          <a:prstGeom prst="rect">
            <a:avLst/>
          </a:prstGeom>
          <a:noFill/>
          <a:ln w="9525">
            <a:noFill/>
            <a:miter lim="800000"/>
            <a:headEnd/>
            <a:tailEnd/>
          </a:ln>
        </p:spPr>
        <p:txBody>
          <a:bodyPr>
            <a:spAutoFit/>
          </a:bodyPr>
          <a:lstStyle/>
          <a:p>
            <a:pPr algn="ctr">
              <a:spcBef>
                <a:spcPct val="50000"/>
              </a:spcBef>
            </a:pPr>
            <a:endParaRPr lang="en-US" sz="4400" b="1" dirty="0" smtClean="0">
              <a:solidFill>
                <a:srgbClr val="FF0000"/>
              </a:solidFill>
              <a:latin typeface="Times New Roman" pitchFamily="18" charset="0"/>
              <a:cs typeface="Times New Roman" pitchFamily="18" charset="0"/>
            </a:endParaRPr>
          </a:p>
          <a:p>
            <a:pPr algn="ctr">
              <a:spcBef>
                <a:spcPct val="50000"/>
              </a:spcBef>
            </a:pPr>
            <a:r>
              <a:rPr lang="en-US" sz="3200" b="1" dirty="0" smtClean="0">
                <a:solidFill>
                  <a:srgbClr val="FF0000"/>
                </a:solidFill>
                <a:latin typeface="Times New Roman" pitchFamily="18" charset="0"/>
                <a:cs typeface="Times New Roman" pitchFamily="18" charset="0"/>
              </a:rPr>
              <a:t>BÀI MỞ ĐẦU:</a:t>
            </a:r>
          </a:p>
          <a:p>
            <a:pPr algn="ctr">
              <a:spcBef>
                <a:spcPct val="50000"/>
              </a:spcBef>
            </a:pPr>
            <a:r>
              <a:rPr lang="en-US" sz="4400" b="1" dirty="0" smtClean="0">
                <a:solidFill>
                  <a:srgbClr val="FF0000"/>
                </a:solidFill>
                <a:latin typeface="Times New Roman" pitchFamily="18" charset="0"/>
                <a:cs typeface="Times New Roman" pitchFamily="18" charset="0"/>
              </a:rPr>
              <a:t>ẨM THỰC VIỆT NAM</a:t>
            </a:r>
            <a:endParaRPr lang="en-US" sz="4400" b="1" dirty="0">
              <a:solidFill>
                <a:srgbClr val="FF0000"/>
              </a:solidFill>
              <a:latin typeface="Times New Roman" pitchFamily="18" charset="0"/>
              <a:cs typeface="Times New Roman" pitchFamily="18" charset="0"/>
            </a:endParaRPr>
          </a:p>
        </p:txBody>
      </p:sp>
      <p:sp>
        <p:nvSpPr>
          <p:cNvPr id="6" name="Text Box 6"/>
          <p:cNvSpPr txBox="1">
            <a:spLocks noChangeArrowheads="1"/>
          </p:cNvSpPr>
          <p:nvPr/>
        </p:nvSpPr>
        <p:spPr bwMode="auto">
          <a:xfrm>
            <a:off x="1905000" y="1447800"/>
            <a:ext cx="5029200" cy="861774"/>
          </a:xfrm>
          <a:prstGeom prst="rect">
            <a:avLst/>
          </a:prstGeom>
          <a:noFill/>
          <a:ln w="9525">
            <a:noFill/>
            <a:miter lim="800000"/>
            <a:headEnd/>
            <a:tailEnd/>
          </a:ln>
        </p:spPr>
        <p:txBody>
          <a:bodyPr>
            <a:spAutoFit/>
          </a:bodyPr>
          <a:lstStyle/>
          <a:p>
            <a:r>
              <a:rPr lang="en-US" sz="2600" b="1" dirty="0" smtClean="0">
                <a:solidFill>
                  <a:srgbClr val="FF0066"/>
                </a:solidFill>
                <a:latin typeface="Times New Roman" pitchFamily="18" charset="0"/>
                <a:cs typeface="Times New Roman" pitchFamily="18" charset="0"/>
              </a:rPr>
              <a:t>NGHỀ NẤU ĂN KHỐI 11</a:t>
            </a:r>
            <a:endParaRPr lang="en-US" sz="2400" b="1" dirty="0">
              <a:solidFill>
                <a:srgbClr val="FF0066"/>
              </a:solidFill>
              <a:latin typeface="VNI-Duff" pitchFamily="2" charset="0"/>
            </a:endParaRPr>
          </a:p>
          <a:p>
            <a:endParaRPr lang="en-US" sz="2400" b="1" dirty="0">
              <a:solidFill>
                <a:srgbClr val="FF0000"/>
              </a:solidFill>
              <a:latin typeface="VNI-Duff" pitchFamily="2"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box(in)">
                                      <p:cBhvr>
                                        <p:cTn id="7" dur="1000"/>
                                        <p:tgtEl>
                                          <p:spTgt spid="6150"/>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90945" y="381000"/>
            <a:ext cx="8839200" cy="762000"/>
          </a:xfrm>
        </p:spPr>
        <p:txBody>
          <a:bodyPr>
            <a:noAutofit/>
          </a:bodyPr>
          <a:lstStyle/>
          <a:p>
            <a:pPr algn="l"/>
            <a:r>
              <a:rPr lang="en-US" sz="3600" b="1" dirty="0" smtClean="0"/>
              <a:t/>
            </a:r>
            <a:br>
              <a:rPr lang="en-US" sz="3600" b="1" dirty="0" smtClean="0"/>
            </a:br>
            <a:r>
              <a:rPr lang="en-US" sz="3600" b="1" dirty="0"/>
              <a:t/>
            </a:r>
            <a:br>
              <a:rPr lang="en-US" sz="3600" b="1" dirty="0"/>
            </a:br>
            <a:r>
              <a:rPr lang="vi-VN" sz="3600" b="1" dirty="0" smtClean="0"/>
              <a:t>Cao </a:t>
            </a:r>
            <a:r>
              <a:rPr lang="vi-VN" sz="3600" b="1" dirty="0"/>
              <a:t>lầu là tên một món </a:t>
            </a:r>
            <a:r>
              <a:rPr lang="vi-VN" sz="3600" b="1" dirty="0" smtClean="0"/>
              <a:t>m</a:t>
            </a:r>
            <a:r>
              <a:rPr lang="en-US" sz="3600" b="1" dirty="0" smtClean="0">
                <a:latin typeface="Times New Roman" panose="02020603050405020304" pitchFamily="18" charset="0"/>
                <a:cs typeface="Times New Roman" panose="02020603050405020304" pitchFamily="18" charset="0"/>
              </a:rPr>
              <a:t>ì</a:t>
            </a:r>
            <a:r>
              <a:rPr lang="vi-VN" sz="3600" b="1" dirty="0" smtClean="0"/>
              <a:t> </a:t>
            </a:r>
            <a:r>
              <a:rPr lang="vi-VN" sz="3600" b="1" dirty="0"/>
              <a:t>ở </a:t>
            </a:r>
            <a:r>
              <a:rPr lang="vi-VN" sz="3600" b="1" dirty="0">
                <a:hlinkClick r:id="rId2" tooltip="Quảng Nam"/>
              </a:rPr>
              <a:t>Quảng Nam</a:t>
            </a:r>
            <a:r>
              <a:rPr lang="vi-VN" sz="3600" b="1" dirty="0"/>
              <a:t>. </a:t>
            </a:r>
            <a:r>
              <a:rPr lang="en-US" sz="3600" b="1" dirty="0" smtClean="0"/>
              <a:t/>
            </a:r>
            <a:br>
              <a:rPr lang="en-US" sz="3600" b="1" dirty="0" smtClean="0"/>
            </a:br>
            <a:r>
              <a:rPr lang="en-US" sz="3600" b="1" dirty="0"/>
              <a:t/>
            </a:r>
            <a:br>
              <a:rPr lang="en-US" sz="3600" b="1" dirty="0"/>
            </a:br>
            <a:endParaRPr lang="en-US" sz="3600" b="1" i="1" dirty="0" smtClean="0">
              <a:solidFill>
                <a:srgbClr val="FF0066"/>
              </a:solidFill>
              <a:latin typeface="Times New Roman" pitchFamily="18" charset="0"/>
              <a:cs typeface="Times New Roman" pitchFamily="18" charset="0"/>
            </a:endParaRPr>
          </a:p>
        </p:txBody>
      </p:sp>
      <p:sp>
        <p:nvSpPr>
          <p:cNvPr id="3" name="Rectangle 2"/>
          <p:cNvSpPr txBox="1">
            <a:spLocks noChangeArrowheads="1"/>
          </p:cNvSpPr>
          <p:nvPr/>
        </p:nvSpPr>
        <p:spPr>
          <a:xfrm>
            <a:off x="284018" y="1551709"/>
            <a:ext cx="8839200" cy="2438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smtClean="0"/>
              <a:t/>
            </a:r>
            <a:br>
              <a:rPr lang="en-US" sz="3600" b="1" smtClean="0"/>
            </a:br>
            <a:r>
              <a:rPr lang="vi-VN" sz="3600" b="1" smtClean="0"/>
              <a:t>Đây được xem là món ăn đặc sản của thành phố </a:t>
            </a:r>
            <a:r>
              <a:rPr lang="vi-VN" sz="3600" b="1" smtClean="0">
                <a:hlinkClick r:id="rId3" tooltip="Hội An"/>
              </a:rPr>
              <a:t>Hội An</a:t>
            </a:r>
            <a:r>
              <a:rPr lang="vi-VN" sz="3600" b="1" smtClean="0"/>
              <a:t>. </a:t>
            </a:r>
            <a:r>
              <a:rPr lang="en-US" sz="3600" b="1" smtClean="0"/>
              <a:t/>
            </a:r>
            <a:br>
              <a:rPr lang="en-US" sz="3600" b="1" smtClean="0"/>
            </a:br>
            <a:r>
              <a:rPr lang="en-US" sz="3600" b="1" smtClean="0"/>
              <a:t/>
            </a:r>
            <a:br>
              <a:rPr lang="en-US" sz="3600" b="1" smtClean="0"/>
            </a:br>
            <a:endParaRPr lang="en-US" sz="3600" b="1" i="1" dirty="0" smtClean="0">
              <a:solidFill>
                <a:srgbClr val="FF0066"/>
              </a:solidFill>
              <a:latin typeface="Times New Roman" pitchFamily="18" charset="0"/>
              <a:cs typeface="Times New Roman" pitchFamily="18" charset="0"/>
            </a:endParaRPr>
          </a:p>
        </p:txBody>
      </p:sp>
      <p:sp>
        <p:nvSpPr>
          <p:cNvPr id="4" name="Rectangle 2"/>
          <p:cNvSpPr txBox="1">
            <a:spLocks noChangeArrowheads="1"/>
          </p:cNvSpPr>
          <p:nvPr/>
        </p:nvSpPr>
        <p:spPr>
          <a:xfrm>
            <a:off x="249382" y="3429000"/>
            <a:ext cx="8839200" cy="2209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600" b="1" dirty="0" smtClean="0"/>
              <a:t>Món m</a:t>
            </a:r>
            <a:r>
              <a:rPr lang="en-US" sz="3600" b="1" dirty="0" smtClean="0">
                <a:latin typeface="Times New Roman" panose="02020603050405020304" pitchFamily="18" charset="0"/>
                <a:cs typeface="Times New Roman" panose="02020603050405020304" pitchFamily="18" charset="0"/>
              </a:rPr>
              <a:t>ì </a:t>
            </a:r>
            <a:r>
              <a:rPr lang="vi-VN" sz="3600" b="1" dirty="0" smtClean="0"/>
              <a:t>này có sợi m</a:t>
            </a:r>
            <a:r>
              <a:rPr lang="en-US" sz="3600" b="1" dirty="0" smtClean="0">
                <a:latin typeface="Times New Roman" panose="02020603050405020304" pitchFamily="18" charset="0"/>
                <a:cs typeface="Times New Roman" panose="02020603050405020304" pitchFamily="18" charset="0"/>
              </a:rPr>
              <a:t>ì </a:t>
            </a:r>
            <a:r>
              <a:rPr lang="vi-VN" sz="3600" b="1" dirty="0" smtClean="0"/>
              <a:t>màu vàng, được dùng với </a:t>
            </a:r>
            <a:r>
              <a:rPr lang="vi-VN" sz="3600" b="1" dirty="0" smtClean="0">
                <a:hlinkClick r:id="rId4" tooltip="Tôm"/>
              </a:rPr>
              <a:t>tôm</a:t>
            </a:r>
            <a:r>
              <a:rPr lang="vi-VN" sz="3600" b="1" dirty="0" smtClean="0"/>
              <a:t>, </a:t>
            </a:r>
            <a:r>
              <a:rPr lang="vi-VN" sz="3600" b="1" u="sng" dirty="0" smtClean="0">
                <a:solidFill>
                  <a:srgbClr val="0000FF"/>
                </a:solidFill>
              </a:rPr>
              <a:t>thịt </a:t>
            </a:r>
            <a:r>
              <a:rPr lang="vi-VN" sz="3600" b="1" dirty="0" smtClean="0">
                <a:hlinkClick r:id="rId5" tooltip="Chi Lợn"/>
              </a:rPr>
              <a:t>heo</a:t>
            </a:r>
            <a:r>
              <a:rPr lang="vi-VN" sz="3600" b="1" dirty="0" smtClean="0"/>
              <a:t>, các loại </a:t>
            </a:r>
            <a:r>
              <a:rPr lang="vi-VN" sz="3600" b="1" dirty="0" smtClean="0">
                <a:hlinkClick r:id="rId6" tooltip="Rau sống"/>
              </a:rPr>
              <a:t>rau sống</a:t>
            </a:r>
            <a:r>
              <a:rPr lang="vi-VN" sz="3600" b="1" dirty="0" smtClean="0"/>
              <a:t> và rất ít nước dùng. </a:t>
            </a:r>
            <a:endParaRPr lang="en-US" sz="3600" b="1" i="1" dirty="0" smtClean="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119837094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fade">
                                      <p:cBhvr>
                                        <p:cTn id="7" dur="500"/>
                                        <p:tgtEl>
                                          <p:spTgt spid="921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4" descr="https://vntrip.cdn.vccloud.vn/cam-nang/wp-content/uploads/2017/08/soi-cao-lau-e15021850628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67000"/>
            <a:ext cx="5658625"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Grp="1" noChangeArrowheads="1"/>
          </p:cNvSpPr>
          <p:nvPr>
            <p:ph type="title"/>
          </p:nvPr>
        </p:nvSpPr>
        <p:spPr>
          <a:xfrm>
            <a:off x="152400" y="457200"/>
            <a:ext cx="8839200" cy="1600200"/>
          </a:xfrm>
        </p:spPr>
        <p:txBody>
          <a:bodyPr>
            <a:noAutofit/>
          </a:bodyPr>
          <a:lstStyle/>
          <a:p>
            <a:pPr algn="l"/>
            <a:r>
              <a:rPr lang="vi-VN" sz="3600" b="1" dirty="0" smtClean="0"/>
              <a:t>Tinh </a:t>
            </a:r>
            <a:r>
              <a:rPr lang="vi-VN" sz="3600" b="1" dirty="0"/>
              <a:t>túy của món cao lầu là sợi mì, thường được chế biến rất công phu. </a:t>
            </a:r>
            <a:r>
              <a:rPr lang="en-US" sz="3600" b="1" dirty="0"/>
              <a:t/>
            </a:r>
            <a:br>
              <a:rPr lang="en-US" sz="3600" b="1" dirty="0"/>
            </a:br>
            <a:endParaRPr lang="en-US" sz="3600" b="1" i="1" dirty="0" smtClean="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66057910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txBox="1">
            <a:spLocks noChangeArrowheads="1"/>
          </p:cNvSpPr>
          <p:nvPr/>
        </p:nvSpPr>
        <p:spPr>
          <a:xfrm>
            <a:off x="55419" y="225136"/>
            <a:ext cx="8839200" cy="24418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600" b="1" dirty="0" smtClean="0"/>
              <a:t>Đầu tiên, gạo thơm đem ngâm vào nước tro, mà phải là tro nấu củi lấy ở tận </a:t>
            </a:r>
            <a:r>
              <a:rPr lang="vi-VN" sz="3600" b="1" dirty="0" smtClean="0">
                <a:hlinkClick r:id="rId2" tooltip="Cù lao Chàm"/>
              </a:rPr>
              <a:t>Cù lao Chàm</a:t>
            </a:r>
            <a:r>
              <a:rPr lang="vi-VN" sz="3600" b="1" dirty="0" smtClean="0"/>
              <a:t>, khi ngâm mới tạo ra được sợi mì có độ giòn, dẻo, và khô.</a:t>
            </a:r>
            <a:endParaRPr lang="en-US" sz="3600" b="1" i="1" dirty="0" smtClean="0">
              <a:solidFill>
                <a:srgbClr val="FF0066"/>
              </a:solidFill>
              <a:latin typeface="Times New Roman" pitchFamily="18" charset="0"/>
              <a:cs typeface="Times New Roman" pitchFamily="18" charset="0"/>
            </a:endParaRPr>
          </a:p>
        </p:txBody>
      </p:sp>
      <p:pic>
        <p:nvPicPr>
          <p:cNvPr id="6" name="Picture 4" descr="https://vntrip.cdn.vccloud.vn/cam-nang/wp-content/uploads/2017/08/soi-cao-lau-e15021850628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895600"/>
            <a:ext cx="5658625"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112915"/>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52400" y="76200"/>
            <a:ext cx="8839200" cy="2133600"/>
          </a:xfrm>
        </p:spPr>
        <p:txBody>
          <a:bodyPr>
            <a:noAutofit/>
          </a:bodyPr>
          <a:lstStyle/>
          <a:p>
            <a:pPr algn="l"/>
            <a:r>
              <a:rPr lang="vi-VN" sz="3600" b="1" dirty="0"/>
              <a:t>Sau đó lọc kỹ, xay thành bột; nước xay gạo phải là nước ở </a:t>
            </a:r>
            <a:r>
              <a:rPr lang="vi-VN" sz="3600" b="1" u="sng" dirty="0">
                <a:solidFill>
                  <a:srgbClr val="0000FF"/>
                </a:solidFill>
                <a:hlinkClick r:id="rId2" tooltip="Giếng"/>
              </a:rPr>
              <a:t>giếng</a:t>
            </a:r>
            <a:r>
              <a:rPr lang="vi-VN" sz="3600" b="1" u="sng" dirty="0">
                <a:solidFill>
                  <a:srgbClr val="0000FF"/>
                </a:solidFill>
              </a:rPr>
              <a:t> Bá </a:t>
            </a:r>
            <a:r>
              <a:rPr lang="vi-VN" sz="3600" b="1" u="sng" dirty="0" smtClean="0">
                <a:solidFill>
                  <a:srgbClr val="0000FF"/>
                </a:solidFill>
              </a:rPr>
              <a:t>Lễ</a:t>
            </a:r>
            <a:endParaRPr lang="en-US" sz="3600" b="1" i="1" dirty="0" smtClean="0">
              <a:solidFill>
                <a:srgbClr val="FF0066"/>
              </a:solidFill>
              <a:latin typeface="Times New Roman" pitchFamily="18" charset="0"/>
              <a:cs typeface="Times New Roman" pitchFamily="18" charset="0"/>
            </a:endParaRPr>
          </a:p>
        </p:txBody>
      </p:sp>
      <p:sp>
        <p:nvSpPr>
          <p:cNvPr id="3" name="Rectangle 2"/>
          <p:cNvSpPr txBox="1">
            <a:spLocks noChangeArrowheads="1"/>
          </p:cNvSpPr>
          <p:nvPr/>
        </p:nvSpPr>
        <p:spPr>
          <a:xfrm>
            <a:off x="202768" y="1752600"/>
            <a:ext cx="8839200" cy="16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
            </a:r>
            <a:br>
              <a:rPr lang="en-US" sz="3600" b="1" dirty="0" smtClean="0"/>
            </a:br>
            <a:r>
              <a:rPr lang="vi-VN" sz="3600" b="1" dirty="0" smtClean="0"/>
              <a:t>Tiếp tục dùng vải bòng nhiều lần cho bột dẻo, khô, cán </a:t>
            </a:r>
            <a:r>
              <a:rPr lang="en-US" sz="3600" b="1" dirty="0" err="1" smtClean="0">
                <a:latin typeface="Times New Roman" panose="02020603050405020304" pitchFamily="18" charset="0"/>
                <a:cs typeface="Times New Roman" panose="02020603050405020304" pitchFamily="18" charset="0"/>
              </a:rPr>
              <a:t>thành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miếng</a:t>
            </a:r>
            <a:r>
              <a:rPr lang="vi-VN" sz="3600" b="1" dirty="0" smtClean="0"/>
              <a:t>, xắt sợi, đem hấp  rồi phơi khô để làm sợi mì. </a:t>
            </a:r>
            <a:endParaRPr lang="en-US" sz="3600" b="1" i="1" dirty="0" smtClean="0">
              <a:solidFill>
                <a:srgbClr val="FF0066"/>
              </a:solidFill>
              <a:latin typeface="Times New Roman" pitchFamily="18" charset="0"/>
              <a:cs typeface="Times New Roman" pitchFamily="18" charset="0"/>
            </a:endParaRPr>
          </a:p>
        </p:txBody>
      </p:sp>
      <p:pic>
        <p:nvPicPr>
          <p:cNvPr id="6146" name="Picture 2" descr="Cao lầu và mì Quảng - Tưởng không khác mà khác không tưởng | Mytour.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743" y="3886200"/>
            <a:ext cx="4279251"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72539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wheel(1)">
                                      <p:cBhvr>
                                        <p:cTn id="14"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52400" y="381000"/>
            <a:ext cx="8839200" cy="2895600"/>
          </a:xfrm>
        </p:spPr>
        <p:txBody>
          <a:bodyPr>
            <a:noAutofit/>
          </a:bodyPr>
          <a:lstStyle/>
          <a:p>
            <a:pPr algn="l"/>
            <a:r>
              <a:rPr lang="vi-VN" sz="3600" b="1" dirty="0" smtClean="0"/>
              <a:t>Người ta thường ăn cao lầu </a:t>
            </a:r>
            <a:r>
              <a:rPr lang="vi-VN" sz="3600" b="1" dirty="0"/>
              <a:t>với giá </a:t>
            </a:r>
            <a:r>
              <a:rPr lang="vi-VN" sz="3600" b="1" dirty="0" smtClean="0"/>
              <a:t>trụng</a:t>
            </a:r>
            <a:r>
              <a:rPr lang="en-US" sz="3600" b="1" dirty="0">
                <a:latin typeface="Times New Roman" panose="02020603050405020304" pitchFamily="18" charset="0"/>
                <a:cs typeface="Times New Roman" panose="02020603050405020304" pitchFamily="18" charset="0"/>
              </a:rPr>
              <a:t>,</a:t>
            </a:r>
            <a:r>
              <a:rPr lang="vi-VN" sz="3600" b="1" dirty="0" smtClean="0"/>
              <a:t> </a:t>
            </a:r>
            <a:r>
              <a:rPr lang="en-US" sz="3600" b="1" dirty="0">
                <a:latin typeface="Times New Roman" panose="02020603050405020304" pitchFamily="18" charset="0"/>
                <a:cs typeface="Times New Roman" panose="02020603050405020304" pitchFamily="18" charset="0"/>
              </a:rPr>
              <a:t>t</a:t>
            </a:r>
            <a:r>
              <a:rPr lang="vi-VN" sz="3600" b="1" dirty="0" smtClean="0"/>
              <a:t>hêm </a:t>
            </a:r>
            <a:r>
              <a:rPr lang="vi-VN" sz="3600" b="1" dirty="0"/>
              <a:t>ít rau </a:t>
            </a:r>
            <a:r>
              <a:rPr lang="vi-VN" sz="3600" b="1" dirty="0" smtClean="0"/>
              <a:t>sống, được lấy ở làng rau truyền thống </a:t>
            </a:r>
            <a:r>
              <a:rPr lang="vi-VN" sz="3600" b="1" dirty="0"/>
              <a:t>Trà Quế </a:t>
            </a:r>
            <a:r>
              <a:rPr lang="vi-VN" sz="3600" b="1" dirty="0" smtClean="0"/>
              <a:t>nổi tiếng ở Hội An. </a:t>
            </a:r>
            <a:r>
              <a:rPr lang="en-US" sz="3600" b="1" dirty="0" smtClean="0"/>
              <a:t/>
            </a:r>
            <a:br>
              <a:rPr lang="en-US" sz="3600" b="1" dirty="0" smtClean="0"/>
            </a:br>
            <a:r>
              <a:rPr lang="en-US" sz="3600" b="1" dirty="0" smtClean="0"/>
              <a:t>   </a:t>
            </a:r>
            <a:br>
              <a:rPr lang="en-US" sz="3600" b="1" dirty="0" smtClean="0"/>
            </a:br>
            <a:r>
              <a:rPr lang="en-US" sz="3600" b="1" dirty="0" smtClean="0"/>
              <a:t> </a:t>
            </a:r>
            <a:endParaRPr lang="en-US" sz="3600" b="1" i="1" dirty="0" smtClean="0">
              <a:solidFill>
                <a:srgbClr val="FF0066"/>
              </a:solidFill>
              <a:latin typeface="Times New Roman" pitchFamily="18" charset="0"/>
              <a:cs typeface="Times New Roman" pitchFamily="18" charset="0"/>
            </a:endParaRPr>
          </a:p>
        </p:txBody>
      </p:sp>
      <p:sp>
        <p:nvSpPr>
          <p:cNvPr id="3" name="Rectangle 2"/>
          <p:cNvSpPr txBox="1">
            <a:spLocks noChangeArrowheads="1"/>
          </p:cNvSpPr>
          <p:nvPr/>
        </p:nvSpPr>
        <p:spPr>
          <a:xfrm>
            <a:off x="145473" y="2133600"/>
            <a:ext cx="8839200" cy="182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   </a:t>
            </a:r>
            <a:br>
              <a:rPr lang="en-US" sz="3600" b="1" dirty="0" smtClean="0"/>
            </a:br>
            <a:r>
              <a:rPr lang="en-US" sz="3600" b="1" dirty="0" smtClean="0"/>
              <a:t> </a:t>
            </a:r>
            <a:r>
              <a:rPr lang="vi-VN" sz="3600" b="1" dirty="0" smtClean="0"/>
              <a:t>Trong món cao lầu có </a:t>
            </a:r>
            <a:r>
              <a:rPr lang="en-US" sz="3600" b="1" dirty="0" err="1" smtClean="0">
                <a:latin typeface="Times New Roman" panose="02020603050405020304" pitchFamily="18" charset="0"/>
                <a:cs typeface="Times New Roman" panose="02020603050405020304" pitchFamily="18" charset="0"/>
              </a:rPr>
              <a:t>các</a:t>
            </a:r>
            <a:r>
              <a:rPr lang="vi-VN" sz="3600" b="1" dirty="0" smtClean="0"/>
              <a:t> loại rau như: rau quế, cải cúc, rau đắng, ngò, giá, xà lách, diếp cá, cải non, bắp chuối, dưa leo, khế chua.</a:t>
            </a:r>
            <a:endParaRPr lang="en-US" sz="3600" b="1" i="1" dirty="0" smtClean="0">
              <a:solidFill>
                <a:srgbClr val="FF0066"/>
              </a:solidFill>
              <a:latin typeface="Times New Roman" pitchFamily="18" charset="0"/>
              <a:cs typeface="Times New Roman" pitchFamily="18" charset="0"/>
            </a:endParaRPr>
          </a:p>
        </p:txBody>
      </p:sp>
      <p:pic>
        <p:nvPicPr>
          <p:cNvPr id="4" name="Picture 2" descr="Vì sao món ăn nổi tiếng của Hội An có tên gọi cao lầu? - Món ng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038600"/>
            <a:ext cx="4018243" cy="2673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15282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04800" y="304800"/>
            <a:ext cx="8686800" cy="914400"/>
          </a:xfrm>
        </p:spPr>
        <p:txBody>
          <a:bodyPr>
            <a:noAutofit/>
          </a:bodyPr>
          <a:lstStyle/>
          <a:p>
            <a:pPr algn="l"/>
            <a:r>
              <a:rPr lang="en-US" sz="3600" dirty="0" smtClean="0"/>
              <a:t>    </a:t>
            </a:r>
            <a:br>
              <a:rPr lang="en-US" sz="3600" dirty="0" smtClean="0"/>
            </a:br>
            <a:r>
              <a:rPr lang="en-US" sz="3600" dirty="0"/>
              <a:t> </a:t>
            </a:r>
            <a:r>
              <a:rPr lang="en-US" sz="3600" dirty="0" smtClean="0"/>
              <a:t> </a:t>
            </a:r>
            <a:r>
              <a:rPr lang="en-US" sz="4000" b="1" dirty="0" err="1" smtClean="0">
                <a:solidFill>
                  <a:srgbClr val="FF0000"/>
                </a:solidFill>
                <a:latin typeface="Times New Roman" pitchFamily="18" charset="0"/>
                <a:cs typeface="Times New Roman" pitchFamily="18" charset="0"/>
              </a:rPr>
              <a:t>Trình</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bày</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món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ăn</a:t>
            </a:r>
            <a:r>
              <a:rPr lang="en-US" sz="4000" b="1" dirty="0" smtClean="0">
                <a:solidFill>
                  <a:srgbClr val="FF0000"/>
                </a:solidFill>
                <a:latin typeface="Times New Roman" pitchFamily="18" charset="0"/>
                <a:cs typeface="Times New Roman" pitchFamily="18" charset="0"/>
              </a:rPr>
              <a:t>: </a:t>
            </a:r>
            <a:br>
              <a:rPr lang="en-US" sz="4000" b="1" dirty="0" smtClean="0">
                <a:solidFill>
                  <a:srgbClr val="FF0000"/>
                </a:solidFill>
                <a:latin typeface="Times New Roman" pitchFamily="18" charset="0"/>
                <a:cs typeface="Times New Roman" pitchFamily="18" charset="0"/>
              </a:rPr>
            </a:br>
            <a:r>
              <a:rPr lang="en-US" sz="3600" b="1" dirty="0" smtClean="0"/>
              <a:t> </a:t>
            </a:r>
            <a:r>
              <a:rPr lang="en-US" sz="3600" b="1" i="1" dirty="0" smtClean="0"/>
              <a:t/>
            </a:r>
            <a:br>
              <a:rPr lang="en-US" sz="3600" b="1" i="1" dirty="0" smtClean="0"/>
            </a:br>
            <a:endParaRPr lang="en-US" sz="3600" b="1" i="1" dirty="0" smtClean="0">
              <a:solidFill>
                <a:srgbClr val="FF0066"/>
              </a:solidFill>
              <a:latin typeface="Times New Roman" pitchFamily="18" charset="0"/>
              <a:cs typeface="Times New Roman" pitchFamily="18" charset="0"/>
            </a:endParaRPr>
          </a:p>
        </p:txBody>
      </p:sp>
      <p:sp>
        <p:nvSpPr>
          <p:cNvPr id="3" name="Rectangle 2"/>
          <p:cNvSpPr txBox="1">
            <a:spLocks noChangeArrowheads="1"/>
          </p:cNvSpPr>
          <p:nvPr/>
        </p:nvSpPr>
        <p:spPr>
          <a:xfrm>
            <a:off x="152400" y="1143000"/>
            <a:ext cx="8839200" cy="2057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t>    </a:t>
            </a:r>
            <a:br>
              <a:rPr lang="en-US" sz="3600" dirty="0" smtClean="0"/>
            </a:br>
            <a:r>
              <a:rPr lang="en-US" sz="3600" b="1" dirty="0" smtClean="0"/>
              <a:t>-</a:t>
            </a:r>
            <a:r>
              <a:rPr lang="en-US" sz="3600" dirty="0" smtClean="0"/>
              <a:t> </a:t>
            </a:r>
            <a:r>
              <a:rPr lang="vi-VN" sz="3600" b="1" dirty="0" smtClean="0"/>
              <a:t>Giá trụng đổ ra tô, xếp mì lên trên, thêm vài lát thịt xá xíu rồi đổ tép mỡ  và một muỗng mỡ heo </a:t>
            </a:r>
            <a:r>
              <a:rPr lang="en-US" sz="3600" b="1" dirty="0" smtClean="0"/>
              <a:t/>
            </a:r>
            <a:br>
              <a:rPr lang="en-US" sz="3600" b="1" dirty="0" smtClean="0"/>
            </a:br>
            <a:r>
              <a:rPr lang="en-US" sz="3600" b="1" dirty="0" smtClean="0"/>
              <a:t/>
            </a:r>
            <a:br>
              <a:rPr lang="en-US" sz="3600" b="1" dirty="0" smtClean="0"/>
            </a:br>
            <a:endParaRPr lang="en-US" sz="3600" b="1" i="1" dirty="0" smtClean="0">
              <a:solidFill>
                <a:srgbClr val="FF0066"/>
              </a:solidFill>
              <a:latin typeface="Times New Roman" pitchFamily="18" charset="0"/>
              <a:cs typeface="Times New Roman" pitchFamily="18" charset="0"/>
            </a:endParaRPr>
          </a:p>
        </p:txBody>
      </p:sp>
      <p:sp>
        <p:nvSpPr>
          <p:cNvPr id="4" name="Rectangle 2"/>
          <p:cNvSpPr txBox="1">
            <a:spLocks noChangeArrowheads="1"/>
          </p:cNvSpPr>
          <p:nvPr/>
        </p:nvSpPr>
        <p:spPr>
          <a:xfrm>
            <a:off x="152400" y="2514600"/>
            <a:ext cx="8839200" cy="2514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t>    </a:t>
            </a:r>
            <a:br>
              <a:rPr lang="en-US" sz="3600" dirty="0" smtClean="0"/>
            </a:br>
            <a:r>
              <a:rPr lang="en-US" sz="3600" b="1" dirty="0" smtClean="0"/>
              <a:t/>
            </a:r>
            <a:br>
              <a:rPr lang="en-US" sz="3600" b="1" dirty="0" smtClean="0"/>
            </a:br>
            <a:r>
              <a:rPr lang="en-US" sz="3600" b="1" dirty="0" smtClean="0"/>
              <a:t>- </a:t>
            </a:r>
            <a:r>
              <a:rPr lang="vi-VN" sz="3600" b="1" dirty="0" smtClean="0"/>
              <a:t>Với thịt xá xíu, chỉ dùng thịt heo cỏ, thịt săn chắc, thơm, vừa mỏng da</a:t>
            </a:r>
            <a:r>
              <a:rPr lang="en-US" sz="3600" b="1" dirty="0" smtClean="0"/>
              <a:t>,</a:t>
            </a:r>
            <a:r>
              <a:rPr lang="vi-VN" sz="3600" b="1" dirty="0" smtClean="0"/>
              <a:t> vừa nhiều nạc và nước của nó mới có vị ngọt. </a:t>
            </a:r>
            <a:r>
              <a:rPr lang="en-US" sz="3600" b="1" i="1" dirty="0" smtClean="0"/>
              <a:t/>
            </a:r>
            <a:br>
              <a:rPr lang="en-US" sz="3600" b="1" i="1" dirty="0" smtClean="0"/>
            </a:br>
            <a:r>
              <a:rPr lang="en-US" sz="3600" b="1" i="1" dirty="0" smtClean="0"/>
              <a:t/>
            </a:r>
            <a:br>
              <a:rPr lang="en-US" sz="3600" b="1" i="1" dirty="0" smtClean="0"/>
            </a:br>
            <a:endParaRPr lang="en-US" sz="3600" b="1" i="1" dirty="0" smtClean="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9873512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04800" y="457200"/>
            <a:ext cx="8839200" cy="1752600"/>
          </a:xfrm>
        </p:spPr>
        <p:txBody>
          <a:bodyPr>
            <a:noAutofit/>
          </a:bodyPr>
          <a:lstStyle/>
          <a:p>
            <a:pPr algn="l"/>
            <a:r>
              <a:rPr lang="en-US" sz="3600" dirty="0" smtClean="0"/>
              <a:t>    </a:t>
            </a:r>
            <a:br>
              <a:rPr lang="en-US" sz="3600" dirty="0" smtClean="0"/>
            </a:br>
            <a:r>
              <a:rPr lang="en-US" sz="3600" b="1" dirty="0" smtClean="0"/>
              <a:t>- </a:t>
            </a:r>
            <a:r>
              <a:rPr lang="vi-VN" sz="3600" b="1" dirty="0" smtClean="0"/>
              <a:t>Khi </a:t>
            </a:r>
            <a:r>
              <a:rPr lang="vi-VN" sz="3600" b="1" dirty="0"/>
              <a:t>thưởng thức cao lầu phải trộn thật đều cho thấm gia </a:t>
            </a:r>
            <a:r>
              <a:rPr lang="vi-VN" sz="3600" b="1" dirty="0" smtClean="0"/>
              <a:t>vị</a:t>
            </a:r>
            <a:r>
              <a:rPr lang="en-US" sz="3600" b="1" dirty="0" smtClean="0"/>
              <a:t/>
            </a:r>
            <a:br>
              <a:rPr lang="en-US" sz="3600" b="1" dirty="0" smtClean="0"/>
            </a:br>
            <a:r>
              <a:rPr lang="en-US" sz="3600" b="1" dirty="0" smtClean="0"/>
              <a:t/>
            </a:r>
            <a:br>
              <a:rPr lang="en-US" sz="3600" b="1" dirty="0" smtClean="0"/>
            </a:br>
            <a:r>
              <a:rPr lang="en-US" sz="3600" b="1" dirty="0" smtClean="0"/>
              <a:t>   </a:t>
            </a:r>
            <a:endParaRPr lang="en-US" sz="3600" b="1" i="1" dirty="0" smtClean="0">
              <a:solidFill>
                <a:srgbClr val="FF0066"/>
              </a:solidFill>
              <a:latin typeface="Times New Roman" pitchFamily="18" charset="0"/>
              <a:cs typeface="Times New Roman" pitchFamily="18" charset="0"/>
            </a:endParaRPr>
          </a:p>
        </p:txBody>
      </p:sp>
      <p:sp>
        <p:nvSpPr>
          <p:cNvPr id="3" name="Rectangle 2"/>
          <p:cNvSpPr txBox="1">
            <a:spLocks noChangeArrowheads="1"/>
          </p:cNvSpPr>
          <p:nvPr/>
        </p:nvSpPr>
        <p:spPr>
          <a:xfrm>
            <a:off x="304800" y="2057400"/>
            <a:ext cx="8839200" cy="2590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t>    </a:t>
            </a:r>
            <a:br>
              <a:rPr lang="en-US" sz="3600" dirty="0" smtClean="0"/>
            </a:br>
            <a:r>
              <a:rPr lang="en-US" sz="3600" b="1" dirty="0" smtClean="0"/>
              <a:t/>
            </a:r>
            <a:br>
              <a:rPr lang="en-US" sz="3600" b="1" dirty="0" smtClean="0"/>
            </a:br>
            <a:r>
              <a:rPr lang="en-US" sz="3600" b="1" dirty="0" smtClean="0"/>
              <a:t>- </a:t>
            </a:r>
            <a:r>
              <a:rPr lang="vi-VN" sz="3600" b="1" dirty="0" smtClean="0"/>
              <a:t>Điều đặc biệt nữa của Cao Lầu là món ăn đặc sản Hội An không có nước dùng, chỉ có hai, ba thìa nước sốt nên giữ được hương vị béo ngậy, đậm đà. </a:t>
            </a:r>
            <a:r>
              <a:rPr lang="en-US" sz="3600" b="1" i="1" dirty="0" smtClean="0"/>
              <a:t/>
            </a:r>
            <a:br>
              <a:rPr lang="en-US" sz="3600" b="1" i="1" dirty="0" smtClean="0"/>
            </a:br>
            <a:endParaRPr lang="en-US" sz="3600" b="1" i="1" dirty="0" smtClean="0">
              <a:solidFill>
                <a:srgbClr val="FF0066"/>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557" y="685800"/>
            <a:ext cx="8015574" cy="5334000"/>
          </a:xfrm>
          <a:prstGeom prst="rect">
            <a:avLst/>
          </a:prstGeom>
        </p:spPr>
      </p:pic>
    </p:spTree>
    <p:extLst>
      <p:ext uri="{BB962C8B-B14F-4D97-AF65-F5344CB8AC3E}">
        <p14:creationId xmlns:p14="http://schemas.microsoft.com/office/powerpoint/2010/main" val="199986592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grpId="1" nodeType="clickEffect">
                                  <p:stCondLst>
                                    <p:cond delay="0"/>
                                  </p:stCondLst>
                                  <p:childTnLst>
                                    <p:animEffect transition="out" filter="barn(inVertical)">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16" presetClass="exit" presetSubtype="21" fill="hold" grpId="0" nodeType="withEffect">
                                  <p:stCondLst>
                                    <p:cond delay="0"/>
                                  </p:stCondLst>
                                  <p:childTnLst>
                                    <p:animEffect transition="out" filter="barn(inVertical)">
                                      <p:cBhvr>
                                        <p:cTn id="16" dur="500"/>
                                        <p:tgtEl>
                                          <p:spTgt spid="92162"/>
                                        </p:tgtEl>
                                      </p:cBhvr>
                                    </p:animEffect>
                                    <p:set>
                                      <p:cBhvr>
                                        <p:cTn id="17" dur="1" fill="hold">
                                          <p:stCondLst>
                                            <p:cond delay="499"/>
                                          </p:stCondLst>
                                        </p:cTn>
                                        <p:tgtEl>
                                          <p:spTgt spid="9216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pic>
        <p:nvPicPr>
          <p:cNvPr id="5123" name="Picture 3" descr="k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5" name="Text Box 7"/>
          <p:cNvSpPr txBox="1">
            <a:spLocks noChangeArrowheads="1"/>
          </p:cNvSpPr>
          <p:nvPr/>
        </p:nvSpPr>
        <p:spPr bwMode="auto">
          <a:xfrm>
            <a:off x="990600" y="1379007"/>
            <a:ext cx="7162800" cy="2308324"/>
          </a:xfrm>
          <a:prstGeom prst="rect">
            <a:avLst/>
          </a:prstGeom>
          <a:noFill/>
          <a:ln w="9525">
            <a:noFill/>
            <a:miter lim="800000"/>
            <a:headEnd/>
            <a:tailEnd/>
          </a:ln>
        </p:spPr>
        <p:txBody>
          <a:bodyPr>
            <a:spAutoFit/>
          </a:bodyPr>
          <a:lstStyle/>
          <a:p>
            <a:pPr algn="ctr">
              <a:spcBef>
                <a:spcPct val="50000"/>
              </a:spcBef>
            </a:pPr>
            <a:endParaRPr lang="en-US" sz="4400" b="1" dirty="0" smtClean="0">
              <a:solidFill>
                <a:srgbClr val="FF0000"/>
              </a:solidFill>
              <a:latin typeface="Times New Roman" pitchFamily="18" charset="0"/>
              <a:cs typeface="Times New Roman" pitchFamily="18" charset="0"/>
            </a:endParaRPr>
          </a:p>
          <a:p>
            <a:pPr algn="ctr">
              <a:spcBef>
                <a:spcPct val="50000"/>
              </a:spcBef>
            </a:pPr>
            <a:r>
              <a:rPr lang="en-US" sz="4000" b="1" dirty="0" smtClean="0">
                <a:solidFill>
                  <a:srgbClr val="FF0000"/>
                </a:solidFill>
                <a:latin typeface="Times New Roman" pitchFamily="18" charset="0"/>
                <a:cs typeface="Times New Roman" pitchFamily="18" charset="0"/>
              </a:rPr>
              <a:t>MÓN ĂN ĐẶC SẢN MIỀN BẮC</a:t>
            </a:r>
            <a:endParaRPr lang="en-US" sz="4000" b="1" dirty="0">
              <a:solidFill>
                <a:srgbClr val="FF0000"/>
              </a:solidFill>
              <a:latin typeface="Times New Roman" pitchFamily="18" charset="0"/>
              <a:cs typeface="Times New Roman" pitchFamily="18" charset="0"/>
            </a:endParaRPr>
          </a:p>
        </p:txBody>
      </p:sp>
      <p:sp>
        <p:nvSpPr>
          <p:cNvPr id="5" name="Text Box 7"/>
          <p:cNvSpPr txBox="1">
            <a:spLocks noChangeArrowheads="1"/>
          </p:cNvSpPr>
          <p:nvPr/>
        </p:nvSpPr>
        <p:spPr bwMode="auto">
          <a:xfrm>
            <a:off x="1295400" y="4312722"/>
            <a:ext cx="5867400" cy="1323439"/>
          </a:xfrm>
          <a:prstGeom prst="rect">
            <a:avLst/>
          </a:prstGeom>
          <a:noFill/>
          <a:ln w="9525">
            <a:noFill/>
            <a:miter lim="800000"/>
            <a:headEnd/>
            <a:tailEnd/>
          </a:ln>
        </p:spPr>
        <p:txBody>
          <a:bodyPr wrap="square">
            <a:spAutoFit/>
          </a:bodyPr>
          <a:lstStyle/>
          <a:p>
            <a:pPr algn="ctr">
              <a:spcBef>
                <a:spcPct val="50000"/>
              </a:spcBef>
            </a:pPr>
            <a:r>
              <a:rPr lang="en-US" sz="4000" b="1" dirty="0" err="1" smtClean="0">
                <a:solidFill>
                  <a:srgbClr val="FF0066"/>
                </a:solidFill>
                <a:latin typeface="Times New Roman" pitchFamily="18" charset="0"/>
                <a:cs typeface="Times New Roman" pitchFamily="18" charset="0"/>
              </a:rPr>
              <a:t>Các</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em</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xem</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hình</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và</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đoán</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tên</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món</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ăn</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là</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gì</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nhé</a:t>
            </a:r>
            <a:endParaRPr lang="en-US" sz="4000" b="1"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123877419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8" name="Picture 4" descr="BÃºn thang: Äá»nh cao áº©m thá»±c HÃ  thÃ nh -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839200" cy="629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82324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8600" y="304800"/>
            <a:ext cx="8839200" cy="1676400"/>
          </a:xfrm>
        </p:spPr>
        <p:txBody>
          <a:bodyPr>
            <a:noAutofit/>
          </a:bodyPr>
          <a:lstStyle/>
          <a:p>
            <a:pPr algn="l"/>
            <a:r>
              <a:rPr lang="en-US" sz="3600" b="1" dirty="0" err="1" smtClean="0">
                <a:latin typeface="Times New Roman" panose="02020603050405020304" pitchFamily="18" charset="0"/>
                <a:cs typeface="Times New Roman" panose="02020603050405020304" pitchFamily="18" charset="0"/>
              </a:rPr>
              <a:t>Thành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phần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món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ăn</a:t>
            </a:r>
            <a:r>
              <a:rPr lang="vi-VN" sz="3600" b="1" dirty="0" smtClean="0"/>
              <a:t> </a:t>
            </a:r>
            <a:r>
              <a:rPr lang="vi-VN" sz="3600" b="1" dirty="0"/>
              <a:t>bao </a:t>
            </a:r>
            <a:r>
              <a:rPr lang="vi-VN" sz="3600" b="1" dirty="0" smtClean="0"/>
              <a:t>gồm</a:t>
            </a:r>
            <a:r>
              <a:rPr lang="en-US" sz="3600" b="1" dirty="0" smtClean="0"/>
              <a:t>:</a:t>
            </a:r>
            <a:r>
              <a:rPr lang="vi-VN" sz="3600" b="1" dirty="0" smtClean="0"/>
              <a:t> </a:t>
            </a:r>
            <a:r>
              <a:rPr lang="vi-VN" sz="3600" b="1" dirty="0"/>
              <a:t>trứng tráng, giò lụa, thịt gà, nấm hương, </a:t>
            </a:r>
            <a:r>
              <a:rPr lang="en-US" sz="3600" b="1" dirty="0" err="1" smtClean="0">
                <a:latin typeface="Times New Roman" pitchFamily="18" charset="0"/>
                <a:cs typeface="Times New Roman" pitchFamily="18" charset="0"/>
              </a:rPr>
              <a:t>tôm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chấy</a:t>
            </a:r>
            <a:r>
              <a:rPr lang="en-US" sz="3600" b="1" dirty="0" smtClean="0"/>
              <a:t>,</a:t>
            </a:r>
            <a:r>
              <a:rPr lang="vi-VN" sz="3600" b="1" dirty="0" smtClean="0"/>
              <a:t> </a:t>
            </a:r>
            <a:r>
              <a:rPr lang="vi-VN" sz="3600" b="1" dirty="0"/>
              <a:t>thêm chút hành lá và rau </a:t>
            </a:r>
            <a:r>
              <a:rPr lang="vi-VN" sz="3600" b="1" dirty="0" smtClean="0"/>
              <a:t>răm</a:t>
            </a:r>
            <a:endParaRPr lang="en-US" sz="3600" b="1" i="1" dirty="0" smtClean="0">
              <a:solidFill>
                <a:srgbClr val="FF0066"/>
              </a:solidFill>
              <a:latin typeface="Times New Roman" pitchFamily="18" charset="0"/>
              <a:cs typeface="Times New Roman" pitchFamily="18" charset="0"/>
            </a:endParaRPr>
          </a:p>
        </p:txBody>
      </p:sp>
      <p:pic>
        <p:nvPicPr>
          <p:cNvPr id="3" name="Picture 4" descr="BÃºn thang: Äá»nh cao áº©m thá»±c HÃ  thÃ nh -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07673"/>
            <a:ext cx="6059129" cy="43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478009"/>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p:txBody>
          <a:bodyPr/>
          <a:lstStyle/>
          <a:p>
            <a:pPr eaLnBrk="1" hangingPunct="1"/>
            <a:endParaRPr lang="en-US" smtClean="0"/>
          </a:p>
        </p:txBody>
      </p:sp>
      <p:sp>
        <p:nvSpPr>
          <p:cNvPr id="2052" name="Rectangle 3"/>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endParaRPr lang="en-US" smtClean="0"/>
          </a:p>
        </p:txBody>
      </p:sp>
      <p:graphicFrame>
        <p:nvGraphicFramePr>
          <p:cNvPr id="3074" name="Object 4"/>
          <p:cNvGraphicFramePr>
            <a:graphicFrameLocks noChangeAspect="1"/>
          </p:cNvGraphicFramePr>
          <p:nvPr>
            <p:extLst>
              <p:ext uri="{D42A27DB-BD31-4B8C-83A1-F6EECF244321}">
                <p14:modId xmlns:p14="http://schemas.microsoft.com/office/powerpoint/2010/main" val="312014472"/>
              </p:ext>
            </p:extLst>
          </p:nvPr>
        </p:nvGraphicFramePr>
        <p:xfrm>
          <a:off x="0" y="-66675"/>
          <a:ext cx="9144000" cy="6924675"/>
        </p:xfrm>
        <a:graphic>
          <a:graphicData uri="http://schemas.openxmlformats.org/presentationml/2006/ole">
            <mc:AlternateContent xmlns:mc="http://schemas.openxmlformats.org/markup-compatibility/2006">
              <mc:Choice xmlns:v="urn:schemas-microsoft-com:vml" Requires="v">
                <p:oleObj spid="_x0000_s3086" name="Bitmap Image" r:id="rId3" imgW="3619048" imgH="3390476" progId="PBrush">
                  <p:embed/>
                </p:oleObj>
              </mc:Choice>
              <mc:Fallback>
                <p:oleObj name="Bitmap Image" r:id="rId3" imgW="3619048" imgH="3390476"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6675"/>
                        <a:ext cx="9144000" cy="692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7"/>
          <p:cNvSpPr txBox="1">
            <a:spLocks noChangeArrowheads="1"/>
          </p:cNvSpPr>
          <p:nvPr/>
        </p:nvSpPr>
        <p:spPr bwMode="auto">
          <a:xfrm>
            <a:off x="228600" y="1981200"/>
            <a:ext cx="6477000" cy="1446550"/>
          </a:xfrm>
          <a:prstGeom prst="rect">
            <a:avLst/>
          </a:prstGeom>
          <a:noFill/>
          <a:ln w="9525">
            <a:noFill/>
            <a:miter lim="800000"/>
            <a:headEnd/>
            <a:tailEnd/>
          </a:ln>
        </p:spPr>
        <p:txBody>
          <a:bodyPr wrap="square">
            <a:spAutoFit/>
          </a:bodyPr>
          <a:lstStyle/>
          <a:p>
            <a:pPr algn="ctr">
              <a:spcBef>
                <a:spcPct val="50000"/>
              </a:spcBef>
            </a:pPr>
            <a:r>
              <a:rPr lang="en-US" sz="4400" b="1" dirty="0" err="1" smtClean="0">
                <a:solidFill>
                  <a:srgbClr val="00B050"/>
                </a:solidFill>
                <a:latin typeface="Times New Roman" pitchFamily="18" charset="0"/>
                <a:cs typeface="Times New Roman" pitchFamily="18" charset="0"/>
              </a:rPr>
              <a:t>Giới</a:t>
            </a:r>
            <a:r>
              <a:rPr lang="en-US" sz="4400" b="1" dirty="0" smtClean="0">
                <a:solidFill>
                  <a:srgbClr val="00B050"/>
                </a:solidFill>
                <a:latin typeface="Times New Roman" pitchFamily="18" charset="0"/>
                <a:cs typeface="Times New Roman" pitchFamily="18" charset="0"/>
              </a:rPr>
              <a:t> </a:t>
            </a:r>
            <a:r>
              <a:rPr lang="en-US" sz="4400" b="1" dirty="0" err="1" smtClean="0">
                <a:solidFill>
                  <a:srgbClr val="00B050"/>
                </a:solidFill>
                <a:latin typeface="Times New Roman" pitchFamily="18" charset="0"/>
                <a:cs typeface="Times New Roman" pitchFamily="18" charset="0"/>
              </a:rPr>
              <a:t>thiệu</a:t>
            </a:r>
            <a:r>
              <a:rPr lang="en-US" sz="4400" b="1" dirty="0" smtClean="0">
                <a:solidFill>
                  <a:srgbClr val="00B050"/>
                </a:solidFill>
                <a:latin typeface="Times New Roman" pitchFamily="18" charset="0"/>
                <a:cs typeface="Times New Roman" pitchFamily="18" charset="0"/>
              </a:rPr>
              <a:t> </a:t>
            </a:r>
            <a:r>
              <a:rPr lang="en-US" sz="4400" b="1" dirty="0" err="1" smtClean="0">
                <a:solidFill>
                  <a:srgbClr val="00B050"/>
                </a:solidFill>
                <a:latin typeface="Times New Roman" pitchFamily="18" charset="0"/>
                <a:cs typeface="Times New Roman" pitchFamily="18" charset="0"/>
              </a:rPr>
              <a:t>một</a:t>
            </a:r>
            <a:r>
              <a:rPr lang="en-US" sz="4400" b="1" dirty="0" smtClean="0">
                <a:solidFill>
                  <a:srgbClr val="00B050"/>
                </a:solidFill>
                <a:latin typeface="Times New Roman" pitchFamily="18" charset="0"/>
                <a:cs typeface="Times New Roman" pitchFamily="18" charset="0"/>
              </a:rPr>
              <a:t> </a:t>
            </a:r>
            <a:r>
              <a:rPr lang="en-US" sz="4400" b="1" dirty="0" err="1" smtClean="0">
                <a:solidFill>
                  <a:srgbClr val="00B050"/>
                </a:solidFill>
                <a:latin typeface="Times New Roman" pitchFamily="18" charset="0"/>
                <a:cs typeface="Times New Roman" pitchFamily="18" charset="0"/>
              </a:rPr>
              <a:t>số</a:t>
            </a:r>
            <a:r>
              <a:rPr lang="en-US" sz="4400" b="1" dirty="0" smtClean="0">
                <a:solidFill>
                  <a:srgbClr val="00B050"/>
                </a:solidFill>
                <a:latin typeface="Times New Roman" pitchFamily="18" charset="0"/>
                <a:cs typeface="Times New Roman" pitchFamily="18" charset="0"/>
              </a:rPr>
              <a:t> </a:t>
            </a:r>
            <a:r>
              <a:rPr lang="en-US" sz="4400" b="1" dirty="0" err="1" smtClean="0">
                <a:solidFill>
                  <a:srgbClr val="00B050"/>
                </a:solidFill>
                <a:latin typeface="Times New Roman" pitchFamily="18" charset="0"/>
                <a:cs typeface="Times New Roman" pitchFamily="18" charset="0"/>
              </a:rPr>
              <a:t>món</a:t>
            </a:r>
            <a:r>
              <a:rPr lang="en-US" sz="4400" b="1" dirty="0" smtClean="0">
                <a:solidFill>
                  <a:srgbClr val="00B050"/>
                </a:solidFill>
                <a:latin typeface="Times New Roman" pitchFamily="18" charset="0"/>
                <a:cs typeface="Times New Roman" pitchFamily="18" charset="0"/>
              </a:rPr>
              <a:t> </a:t>
            </a:r>
            <a:r>
              <a:rPr lang="en-US" sz="4400" b="1" dirty="0" err="1" smtClean="0">
                <a:solidFill>
                  <a:srgbClr val="00B050"/>
                </a:solidFill>
                <a:latin typeface="Times New Roman" pitchFamily="18" charset="0"/>
                <a:cs typeface="Times New Roman" pitchFamily="18" charset="0"/>
              </a:rPr>
              <a:t>ăn</a:t>
            </a:r>
            <a:r>
              <a:rPr lang="en-US" sz="4400" b="1" dirty="0" smtClean="0">
                <a:solidFill>
                  <a:srgbClr val="00B050"/>
                </a:solidFill>
                <a:latin typeface="Times New Roman" pitchFamily="18" charset="0"/>
                <a:cs typeface="Times New Roman" pitchFamily="18" charset="0"/>
              </a:rPr>
              <a:t> </a:t>
            </a:r>
            <a:r>
              <a:rPr lang="en-US" sz="4400" b="1" dirty="0" err="1" smtClean="0">
                <a:solidFill>
                  <a:srgbClr val="00B050"/>
                </a:solidFill>
                <a:latin typeface="Times New Roman" pitchFamily="18" charset="0"/>
                <a:cs typeface="Times New Roman" pitchFamily="18" charset="0"/>
              </a:rPr>
              <a:t>đặc</a:t>
            </a:r>
            <a:r>
              <a:rPr lang="en-US" sz="4400" b="1" dirty="0" smtClean="0">
                <a:solidFill>
                  <a:srgbClr val="00B050"/>
                </a:solidFill>
                <a:latin typeface="Times New Roman" pitchFamily="18" charset="0"/>
                <a:cs typeface="Times New Roman" pitchFamily="18" charset="0"/>
              </a:rPr>
              <a:t> </a:t>
            </a:r>
            <a:r>
              <a:rPr lang="en-US" sz="4400" b="1" dirty="0" err="1" smtClean="0">
                <a:solidFill>
                  <a:srgbClr val="00B050"/>
                </a:solidFill>
                <a:latin typeface="Times New Roman" pitchFamily="18" charset="0"/>
                <a:cs typeface="Times New Roman" pitchFamily="18" charset="0"/>
              </a:rPr>
              <a:t>sản</a:t>
            </a:r>
            <a:r>
              <a:rPr lang="en-US" sz="4400" b="1" dirty="0" smtClean="0">
                <a:solidFill>
                  <a:srgbClr val="00B050"/>
                </a:solidFill>
                <a:latin typeface="Times New Roman" pitchFamily="18" charset="0"/>
                <a:cs typeface="Times New Roman" pitchFamily="18" charset="0"/>
              </a:rPr>
              <a:t> </a:t>
            </a:r>
            <a:r>
              <a:rPr lang="en-US" sz="4400" b="1" dirty="0" err="1" smtClean="0">
                <a:solidFill>
                  <a:srgbClr val="00B050"/>
                </a:solidFill>
                <a:latin typeface="Times New Roman" pitchFamily="18" charset="0"/>
                <a:cs typeface="Times New Roman" pitchFamily="18" charset="0"/>
              </a:rPr>
              <a:t>Việt</a:t>
            </a:r>
            <a:r>
              <a:rPr lang="en-US" sz="4400" b="1" dirty="0" smtClean="0">
                <a:solidFill>
                  <a:srgbClr val="00B050"/>
                </a:solidFill>
                <a:latin typeface="Times New Roman" pitchFamily="18" charset="0"/>
                <a:cs typeface="Times New Roman" pitchFamily="18" charset="0"/>
              </a:rPr>
              <a:t> Nam</a:t>
            </a:r>
            <a:endParaRPr lang="en-US" sz="44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4170216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Keyword Äáº§u tiÃªn cÃ³ dáº¥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2133600"/>
            <a:ext cx="6078609" cy="43624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Grp="1" noChangeArrowheads="1"/>
          </p:cNvSpPr>
          <p:nvPr>
            <p:ph type="title"/>
          </p:nvPr>
        </p:nvSpPr>
        <p:spPr>
          <a:xfrm>
            <a:off x="76200" y="180109"/>
            <a:ext cx="8839200" cy="2362200"/>
          </a:xfrm>
        </p:spPr>
        <p:txBody>
          <a:bodyPr>
            <a:noAutofit/>
          </a:bodyPr>
          <a:lstStyle/>
          <a:p>
            <a:pPr algn="l"/>
            <a:r>
              <a:rPr lang="en-US" sz="3600" dirty="0" smtClean="0"/>
              <a:t>    </a:t>
            </a:r>
            <a:br>
              <a:rPr lang="en-US" sz="3600" dirty="0" smtClean="0"/>
            </a:br>
            <a:r>
              <a:rPr lang="vi-VN" sz="3600" b="1" dirty="0" smtClean="0"/>
              <a:t>Điều đặc </a:t>
            </a:r>
            <a:r>
              <a:rPr lang="vi-VN" sz="3600" b="1" dirty="0"/>
              <a:t>biệt </a:t>
            </a:r>
            <a:r>
              <a:rPr lang="vi-VN" sz="3600" b="1" dirty="0" smtClean="0"/>
              <a:t>là </a:t>
            </a:r>
            <a:r>
              <a:rPr lang="vi-VN" sz="3600" b="1" dirty="0"/>
              <a:t>mọi thứ đều được thái nhỏ sợi chỉ, rất kì công và tỉ mỉ, bạn có thể thêm chút mắm tôm nêu muốn làm dậy mùi vị hơn. </a:t>
            </a:r>
            <a:r>
              <a:rPr lang="en-US" sz="3600" b="1" dirty="0" smtClean="0"/>
              <a:t/>
            </a:r>
            <a:br>
              <a:rPr lang="en-US" sz="3600" b="1" dirty="0" smtClean="0"/>
            </a:br>
            <a:r>
              <a:rPr lang="en-US" sz="3600" b="1" dirty="0" smtClean="0"/>
              <a:t/>
            </a:r>
            <a:br>
              <a:rPr lang="en-US" sz="3600" b="1" dirty="0" smtClean="0"/>
            </a:br>
            <a:endParaRPr lang="en-US" sz="3600" b="1" i="1" dirty="0" smtClean="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3642711237"/>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04800" y="27709"/>
            <a:ext cx="8839200" cy="1905000"/>
          </a:xfrm>
        </p:spPr>
        <p:txBody>
          <a:bodyPr>
            <a:noAutofit/>
          </a:bodyPr>
          <a:lstStyle/>
          <a:p>
            <a:pPr algn="l"/>
            <a:r>
              <a:rPr lang="en-US" sz="3600" dirty="0" smtClean="0"/>
              <a:t>    </a:t>
            </a:r>
            <a:br>
              <a:rPr lang="en-US" sz="3600" dirty="0" smtClean="0"/>
            </a:br>
            <a:r>
              <a:rPr lang="en-US" sz="3600" b="1" dirty="0" smtClean="0"/>
              <a:t/>
            </a:r>
            <a:br>
              <a:rPr lang="en-US" sz="3600" b="1" dirty="0" smtClean="0"/>
            </a:br>
            <a:r>
              <a:rPr lang="vi-VN" sz="3600" b="1" dirty="0" smtClean="0"/>
              <a:t>Tất </a:t>
            </a:r>
            <a:r>
              <a:rPr lang="vi-VN" sz="3600" b="1" dirty="0"/>
              <a:t>cả các nguyên liệu được xếp gọn và chan nước dùng ngọt </a:t>
            </a:r>
            <a:r>
              <a:rPr lang="vi-VN" sz="3600" b="1" dirty="0" smtClean="0"/>
              <a:t>thanh</a:t>
            </a:r>
            <a:r>
              <a:rPr lang="en-US" sz="3600" b="1" dirty="0">
                <a:latin typeface="Times New Roman" pitchFamily="18" charset="0"/>
                <a:cs typeface="Times New Roman" pitchFamily="18" charset="0"/>
              </a:rPr>
              <a:t>,</a:t>
            </a:r>
            <a:r>
              <a:rPr lang="vi-VN" sz="3600" b="1" dirty="0" smtClean="0"/>
              <a:t> </a:t>
            </a:r>
            <a:r>
              <a:rPr lang="vi-VN" sz="3600" b="1" dirty="0"/>
              <a:t>ăn vào rất vừa </a:t>
            </a:r>
            <a:r>
              <a:rPr lang="vi-VN" sz="3600" b="1" dirty="0" smtClean="0"/>
              <a:t>miệng</a:t>
            </a:r>
            <a:r>
              <a:rPr lang="en-US" sz="3600" b="1" i="1" dirty="0" smtClean="0"/>
              <a:t/>
            </a:r>
            <a:br>
              <a:rPr lang="en-US" sz="3600" b="1" i="1" dirty="0" smtClean="0"/>
            </a:br>
            <a:endParaRPr lang="en-US" sz="3600" b="1" i="1" dirty="0" smtClean="0">
              <a:solidFill>
                <a:srgbClr val="FF0066"/>
              </a:solidFill>
              <a:latin typeface="Times New Roman" pitchFamily="18" charset="0"/>
              <a:cs typeface="Times New Roman" pitchFamily="18" charset="0"/>
            </a:endParaRPr>
          </a:p>
        </p:txBody>
      </p:sp>
      <p:pic>
        <p:nvPicPr>
          <p:cNvPr id="3" name="Picture 2" descr="Keyword Äáº§u tiÃªn cÃ³ dáº¥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2133600"/>
            <a:ext cx="6078609" cy="436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046555"/>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04800" y="457200"/>
            <a:ext cx="8839200" cy="5105400"/>
          </a:xfrm>
        </p:spPr>
        <p:txBody>
          <a:bodyPr>
            <a:noAutofit/>
          </a:bodyPr>
          <a:lstStyle/>
          <a:p>
            <a:pPr algn="l"/>
            <a:r>
              <a:rPr lang="en-US" sz="3600" dirty="0" smtClean="0"/>
              <a:t>    </a:t>
            </a:r>
            <a:br>
              <a:rPr lang="en-US" sz="3600" dirty="0" smtClean="0"/>
            </a:br>
            <a:r>
              <a:rPr lang="vi-VN" sz="3600" b="1" dirty="0"/>
              <a:t> </a:t>
            </a:r>
            <a:r>
              <a:rPr lang="en-US" sz="3600" b="1" i="1" dirty="0" smtClean="0"/>
              <a:t/>
            </a:r>
            <a:br>
              <a:rPr lang="en-US" sz="3600" b="1" i="1" dirty="0" smtClean="0"/>
            </a:br>
            <a:endParaRPr lang="en-US" sz="3600" b="1" i="1" dirty="0" smtClean="0">
              <a:solidFill>
                <a:srgbClr val="FF0066"/>
              </a:solidFill>
              <a:latin typeface="Times New Roman" pitchFamily="18" charset="0"/>
              <a:cs typeface="Times New Roman" pitchFamily="18" charset="0"/>
            </a:endParaRPr>
          </a:p>
        </p:txBody>
      </p:sp>
      <p:pic>
        <p:nvPicPr>
          <p:cNvPr id="3074" name="Picture 2" descr="Keyword Äáº§u tiÃªn cÃ³ dáº¥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85455"/>
            <a:ext cx="5715000" cy="38965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a:xfrm>
            <a:off x="284018" y="180109"/>
            <a:ext cx="8686800" cy="1981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600" b="1" dirty="0" smtClean="0"/>
              <a:t>Sẽ vô cùng thiếu sót nếu không nhắc đến phần đặc biệt nhất của nó: </a:t>
            </a:r>
            <a:r>
              <a:rPr lang="vi-VN" sz="3600" b="1" u="sng" dirty="0" smtClean="0">
                <a:solidFill>
                  <a:srgbClr val="0000FF"/>
                </a:solidFill>
              </a:rPr>
              <a:t>tinh dầu </a:t>
            </a:r>
            <a:r>
              <a:rPr lang="vi-VN" sz="3600" b="1" u="sng" dirty="0" smtClean="0">
                <a:solidFill>
                  <a:srgbClr val="0000FF"/>
                </a:solidFill>
                <a:hlinkClick r:id="rId3" tooltip="Cà cuống"/>
              </a:rPr>
              <a:t>cà cuống</a:t>
            </a:r>
            <a:r>
              <a:rPr lang="vi-VN" sz="3600" b="1" u="sng" dirty="0" smtClean="0">
                <a:solidFill>
                  <a:srgbClr val="0000FF"/>
                </a:solidFill>
              </a:rPr>
              <a:t>. </a:t>
            </a:r>
            <a:r>
              <a:rPr lang="en-US" sz="3600" b="1" dirty="0" smtClean="0"/>
              <a:t/>
            </a:r>
            <a:br>
              <a:rPr lang="en-US" sz="3600" b="1" dirty="0" smtClean="0"/>
            </a:br>
            <a:endParaRPr lang="en-US" sz="3600" b="1" i="1" dirty="0" smtClean="0">
              <a:solidFill>
                <a:srgbClr val="FF0066"/>
              </a:solidFill>
              <a:latin typeface="Times New Roman" pitchFamily="18" charset="0"/>
              <a:cs typeface="Times New Roman" pitchFamily="18" charset="0"/>
            </a:endParaRPr>
          </a:p>
        </p:txBody>
      </p:sp>
      <p:sp>
        <p:nvSpPr>
          <p:cNvPr id="5" name="Rectangle 2"/>
          <p:cNvSpPr txBox="1">
            <a:spLocks noChangeArrowheads="1"/>
          </p:cNvSpPr>
          <p:nvPr/>
        </p:nvSpPr>
        <p:spPr>
          <a:xfrm>
            <a:off x="138545" y="5237018"/>
            <a:ext cx="8686800" cy="16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600" b="1" dirty="0" smtClean="0"/>
              <a:t>Chỉ cần một chút đầu tăm điểm vào sẽ dậy mùi thơm đặc biệt. </a:t>
            </a:r>
            <a:endParaRPr lang="en-US" sz="3600" b="1" i="1" dirty="0" smtClean="0">
              <a:solidFill>
                <a:srgbClr val="FF0066"/>
              </a:solidFill>
              <a:latin typeface="Times New Roman" pitchFamily="18" charset="0"/>
              <a:cs typeface="Times New Roman" pitchFamily="18" charset="0"/>
            </a:endParaRPr>
          </a:p>
        </p:txBody>
      </p:sp>
      <p:sp>
        <p:nvSpPr>
          <p:cNvPr id="2" name="TextBox 1"/>
          <p:cNvSpPr txBox="1"/>
          <p:nvPr/>
        </p:nvSpPr>
        <p:spPr>
          <a:xfrm>
            <a:off x="1219200" y="278717"/>
            <a:ext cx="2791093"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Đó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món</a:t>
            </a: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
        <p:nvSpPr>
          <p:cNvPr id="7" name="Rectangle 2"/>
          <p:cNvSpPr txBox="1">
            <a:spLocks noChangeArrowheads="1"/>
          </p:cNvSpPr>
          <p:nvPr/>
        </p:nvSpPr>
        <p:spPr>
          <a:xfrm>
            <a:off x="3629890" y="-183573"/>
            <a:ext cx="4239491"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rgbClr val="FF0000"/>
                </a:solidFill>
                <a:latin typeface="Times New Roman" panose="02020603050405020304" pitchFamily="18" charset="0"/>
                <a:cs typeface="Times New Roman" panose="02020603050405020304" pitchFamily="18" charset="0"/>
              </a:rPr>
              <a:t>BÚN THANG</a:t>
            </a:r>
            <a:r>
              <a:rPr lang="vi-VN" sz="4000" b="1" dirty="0" smtClean="0">
                <a:solidFill>
                  <a:srgbClr val="FF0000"/>
                </a:solidFill>
              </a:rPr>
              <a:t> </a:t>
            </a:r>
            <a:endParaRPr lang="en-US" sz="40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120409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6" presetClass="exit" presetSubtype="21" fill="hold" grpId="0" nodeType="withEffect">
                                  <p:stCondLst>
                                    <p:cond delay="0"/>
                                  </p:stCondLst>
                                  <p:childTnLst>
                                    <p:animEffect transition="out" filter="barn(inVertic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nodeType="clickEffect">
                                  <p:stCondLst>
                                    <p:cond delay="0"/>
                                  </p:stCondLst>
                                  <p:childTnLst>
                                    <p:animScale>
                                      <p:cBhvr>
                                        <p:cTn id="40" dur="2000" fill="hold"/>
                                        <p:tgtEl>
                                          <p:spTgt spid="30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2"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770165" y="5229329"/>
            <a:ext cx="7242175" cy="1037361"/>
          </a:xfrm>
        </p:spPr>
        <p:txBody>
          <a:bodyPr>
            <a:noAutofit/>
          </a:bodyPr>
          <a:lstStyle/>
          <a:p>
            <a:pPr algn="l"/>
            <a:r>
              <a:rPr lang="en-US" sz="3600" dirty="0" smtClean="0"/>
              <a:t>    </a:t>
            </a:r>
            <a:br>
              <a:rPr lang="en-US" sz="3600" dirty="0" smtClean="0"/>
            </a:br>
            <a:endParaRPr lang="en-US" sz="3600" b="1" i="1" dirty="0" smtClean="0">
              <a:solidFill>
                <a:srgbClr val="FF0066"/>
              </a:solidFill>
              <a:latin typeface="Times New Roman" pitchFamily="18" charset="0"/>
              <a:cs typeface="Times New Roman" pitchFamily="18" charset="0"/>
            </a:endParaRPr>
          </a:p>
        </p:txBody>
      </p:sp>
      <p:sp>
        <p:nvSpPr>
          <p:cNvPr id="2" name="TextBox 1"/>
          <p:cNvSpPr txBox="1"/>
          <p:nvPr/>
        </p:nvSpPr>
        <p:spPr>
          <a:xfrm>
            <a:off x="228600" y="3505200"/>
            <a:ext cx="8610600" cy="2862322"/>
          </a:xfrm>
          <a:prstGeom prst="rect">
            <a:avLst/>
          </a:prstGeom>
          <a:noFill/>
        </p:spPr>
        <p:txBody>
          <a:bodyPr wrap="square" rtlCol="0">
            <a:spAutoFit/>
          </a:bodyPr>
          <a:lstStyle/>
          <a:p>
            <a:pPr algn="just"/>
            <a:r>
              <a:rPr lang="vi-VN" sz="3600" b="1" dirty="0">
                <a:latin typeface="Times New Roman" pitchFamily="18" charset="0"/>
                <a:cs typeface="Times New Roman" pitchFamily="18" charset="0"/>
              </a:rPr>
              <a:t>Cà cuống sống dưới nước nơi đồng ruộng hoặc ao hồ, sông  rạch. Chúng có hình dáng tương tự như con gián (nhưng trọng lượng lớn hơn), dài khoảng 7-8cm, rộng khoảng 3cm, màu nâu xám.</a:t>
            </a:r>
            <a:r>
              <a:rPr lang="vi-VN" sz="3600" dirty="0">
                <a:latin typeface="Times New Roman" pitchFamily="18" charset="0"/>
                <a:cs typeface="Times New Roman" pitchFamily="18" charset="0"/>
              </a:rPr>
              <a:t> </a:t>
            </a:r>
            <a:endParaRPr lang="en-US" sz="3600" dirty="0" smtClean="0">
              <a:latin typeface="Times New Roman" pitchFamily="18" charset="0"/>
              <a:cs typeface="Times New Roman" pitchFamily="18" charset="0"/>
            </a:endParaRPr>
          </a:p>
        </p:txBody>
      </p:sp>
      <p:pic>
        <p:nvPicPr>
          <p:cNvPr id="4098" name="Picture 2" descr="jYwHQWu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0"/>
            <a:ext cx="4343400" cy="2788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82418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987425" y="3519488"/>
            <a:ext cx="8839200" cy="5105400"/>
          </a:xfrm>
        </p:spPr>
        <p:txBody>
          <a:bodyPr>
            <a:noAutofit/>
          </a:bodyPr>
          <a:lstStyle/>
          <a:p>
            <a:pPr algn="l"/>
            <a:r>
              <a:rPr lang="en-US" sz="3600" dirty="0" smtClean="0"/>
              <a:t>    </a:t>
            </a:r>
            <a:br>
              <a:rPr lang="en-US" sz="3600" dirty="0" smtClean="0"/>
            </a:br>
            <a:endParaRPr lang="en-US" sz="3600" b="1" i="1" dirty="0" smtClean="0">
              <a:solidFill>
                <a:srgbClr val="FF0066"/>
              </a:solidFill>
              <a:latin typeface="Times New Roman" pitchFamily="18" charset="0"/>
              <a:cs typeface="Times New Roman"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604164" y="457200"/>
            <a:ext cx="3505200" cy="6172200"/>
          </a:xfrm>
          <a:prstGeom prst="rect">
            <a:avLst/>
          </a:prstGeom>
          <a:noFill/>
          <a:ln>
            <a:noFill/>
          </a:ln>
        </p:spPr>
      </p:pic>
      <p:sp>
        <p:nvSpPr>
          <p:cNvPr id="4" name="Rectangle 2"/>
          <p:cNvSpPr txBox="1">
            <a:spLocks noChangeArrowheads="1"/>
          </p:cNvSpPr>
          <p:nvPr/>
        </p:nvSpPr>
        <p:spPr>
          <a:xfrm>
            <a:off x="228600" y="152400"/>
            <a:ext cx="5105400" cy="3276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600" b="1" dirty="0" smtClean="0"/>
              <a:t>Cà cuống đực có bọng tinh dầu ở gáy, mùi thơm nhẹ như hương quế. </a:t>
            </a:r>
            <a:r>
              <a:rPr lang="en-US" sz="3600" b="1" dirty="0" smtClean="0"/>
              <a:t/>
            </a:r>
            <a:br>
              <a:rPr lang="en-US" sz="3600" b="1" dirty="0" smtClean="0"/>
            </a:br>
            <a:endParaRPr lang="en-US" sz="3600" b="1" dirty="0" smtClean="0"/>
          </a:p>
        </p:txBody>
      </p:sp>
      <p:sp>
        <p:nvSpPr>
          <p:cNvPr id="5" name="Rectangle 2"/>
          <p:cNvSpPr txBox="1">
            <a:spLocks noChangeArrowheads="1"/>
          </p:cNvSpPr>
          <p:nvPr/>
        </p:nvSpPr>
        <p:spPr>
          <a:xfrm>
            <a:off x="221673" y="2646218"/>
            <a:ext cx="5105400" cy="419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sz="3600" b="1" dirty="0" smtClean="0"/>
              <a:t>Đây là gia vị quý được pha chế với nước mắm, đặc trưng của món ăn truyền thống như bún thang, bún chả, bánh cuốn</a:t>
            </a:r>
            <a:r>
              <a:rPr lang="en-US" sz="3600" b="1" dirty="0" smtClean="0">
                <a:latin typeface="Times New Roman" panose="02020603050405020304" pitchFamily="18" charset="0"/>
                <a:cs typeface="Times New Roman" panose="02020603050405020304" pitchFamily="18" charset="0"/>
              </a:rPr>
              <a:t>,…</a:t>
            </a:r>
            <a:endParaRPr lang="en-US" sz="3600" b="1" i="1" dirty="0" smtClean="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100790988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96fdeeccb4d0e17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0" y="457200"/>
            <a:ext cx="8077200" cy="3416320"/>
          </a:xfrm>
          <a:prstGeom prst="rect">
            <a:avLst/>
          </a:prstGeom>
          <a:noFill/>
        </p:spPr>
        <p:txBody>
          <a:bodyPr wrap="square" rtlCol="0">
            <a:spAutoFit/>
          </a:bodyPr>
          <a:lstStyle/>
          <a:p>
            <a:r>
              <a:rPr lang="en-US" sz="3600" b="1" dirty="0" err="1" smtClean="0">
                <a:solidFill>
                  <a:schemeClr val="tx2">
                    <a:lumMod val="50000"/>
                  </a:schemeClr>
                </a:solidFill>
                <a:latin typeface="Times New Roman" pitchFamily="18" charset="0"/>
                <a:cs typeface="Times New Roman" pitchFamily="18" charset="0"/>
              </a:rPr>
              <a:t>Em</a:t>
            </a:r>
            <a:r>
              <a:rPr lang="en-US" sz="3600" b="1" dirty="0" smtClean="0">
                <a:solidFill>
                  <a:schemeClr val="tx2">
                    <a:lumMod val="50000"/>
                  </a:schemeClr>
                </a:solidFill>
                <a:latin typeface="Times New Roman" pitchFamily="18" charset="0"/>
                <a:cs typeface="Times New Roman" pitchFamily="18" charset="0"/>
              </a:rPr>
              <a:t> </a:t>
            </a:r>
            <a:r>
              <a:rPr lang="en-US" sz="3600" b="1" dirty="0" err="1" smtClean="0">
                <a:solidFill>
                  <a:schemeClr val="tx2">
                    <a:lumMod val="50000"/>
                  </a:schemeClr>
                </a:solidFill>
                <a:latin typeface="Times New Roman" pitchFamily="18" charset="0"/>
                <a:cs typeface="Times New Roman" pitchFamily="18" charset="0"/>
              </a:rPr>
              <a:t>có</a:t>
            </a:r>
            <a:r>
              <a:rPr lang="en-US" sz="3600" b="1" dirty="0" smtClean="0">
                <a:solidFill>
                  <a:schemeClr val="tx2">
                    <a:lumMod val="50000"/>
                  </a:schemeClr>
                </a:solidFill>
                <a:latin typeface="Times New Roman" pitchFamily="18" charset="0"/>
                <a:cs typeface="Times New Roman" pitchFamily="18" charset="0"/>
              </a:rPr>
              <a:t> </a:t>
            </a:r>
            <a:r>
              <a:rPr lang="en-US" sz="3600" b="1" dirty="0" err="1" smtClean="0">
                <a:solidFill>
                  <a:schemeClr val="tx2">
                    <a:lumMod val="50000"/>
                  </a:schemeClr>
                </a:solidFill>
                <a:latin typeface="Times New Roman" pitchFamily="18" charset="0"/>
                <a:cs typeface="Times New Roman" pitchFamily="18" charset="0"/>
              </a:rPr>
              <a:t>biết</a:t>
            </a:r>
            <a:r>
              <a:rPr lang="en-US" sz="3600" b="1" dirty="0" smtClean="0">
                <a:solidFill>
                  <a:schemeClr val="tx2">
                    <a:lumMod val="50000"/>
                  </a:schemeClr>
                </a:solidFill>
                <a:latin typeface="Times New Roman" pitchFamily="18" charset="0"/>
                <a:cs typeface="Times New Roman" pitchFamily="18" charset="0"/>
              </a:rPr>
              <a:t> ?</a:t>
            </a:r>
          </a:p>
          <a:p>
            <a:r>
              <a:rPr lang="en-US" sz="3600" b="1" dirty="0" err="1" smtClean="0">
                <a:solidFill>
                  <a:schemeClr val="tx2">
                    <a:lumMod val="50000"/>
                  </a:schemeClr>
                </a:solidFill>
                <a:latin typeface="Times New Roman" pitchFamily="18" charset="0"/>
                <a:cs typeface="Times New Roman" pitchFamily="18" charset="0"/>
              </a:rPr>
              <a:t>Nem</a:t>
            </a:r>
            <a:r>
              <a:rPr lang="en-US" sz="3600" b="1" dirty="0" smtClean="0">
                <a:solidFill>
                  <a:schemeClr val="tx2">
                    <a:lumMod val="50000"/>
                  </a:schemeClr>
                </a:solidFill>
                <a:latin typeface="Times New Roman" pitchFamily="18" charset="0"/>
                <a:cs typeface="Times New Roman" pitchFamily="18" charset="0"/>
              </a:rPr>
              <a:t> tai, </a:t>
            </a:r>
            <a:r>
              <a:rPr lang="en-US" sz="3600" b="1" dirty="0" err="1">
                <a:solidFill>
                  <a:schemeClr val="tx2">
                    <a:lumMod val="50000"/>
                  </a:schemeClr>
                </a:solidFill>
                <a:latin typeface="Times New Roman" pitchFamily="18" charset="0"/>
                <a:cs typeface="Times New Roman" pitchFamily="18" charset="0"/>
              </a:rPr>
              <a:t>b</a:t>
            </a:r>
            <a:r>
              <a:rPr lang="en-US" sz="3600" b="1" dirty="0" err="1" smtClean="0">
                <a:solidFill>
                  <a:schemeClr val="tx2">
                    <a:lumMod val="50000"/>
                  </a:schemeClr>
                </a:solidFill>
                <a:latin typeface="Times New Roman" pitchFamily="18" charset="0"/>
                <a:cs typeface="Times New Roman" pitchFamily="18" charset="0"/>
              </a:rPr>
              <a:t>ánh</a:t>
            </a:r>
            <a:r>
              <a:rPr lang="en-US" sz="3600" b="1" dirty="0" smtClean="0">
                <a:solidFill>
                  <a:schemeClr val="tx2">
                    <a:lumMod val="50000"/>
                  </a:schemeClr>
                </a:solidFill>
                <a:latin typeface="Times New Roman" pitchFamily="18" charset="0"/>
                <a:cs typeface="Times New Roman" pitchFamily="18" charset="0"/>
              </a:rPr>
              <a:t> </a:t>
            </a:r>
            <a:r>
              <a:rPr lang="en-US" sz="3600" b="1" dirty="0" err="1" smtClean="0">
                <a:solidFill>
                  <a:schemeClr val="tx2">
                    <a:lumMod val="50000"/>
                  </a:schemeClr>
                </a:solidFill>
                <a:latin typeface="Times New Roman" pitchFamily="18" charset="0"/>
                <a:cs typeface="Times New Roman" pitchFamily="18" charset="0"/>
              </a:rPr>
              <a:t>khoái</a:t>
            </a:r>
            <a:r>
              <a:rPr lang="en-US" sz="3600" b="1" dirty="0">
                <a:solidFill>
                  <a:schemeClr val="tx2">
                    <a:lumMod val="50000"/>
                  </a:schemeClr>
                </a:solidFill>
                <a:latin typeface="Times New Roman" pitchFamily="18" charset="0"/>
                <a:cs typeface="Times New Roman" pitchFamily="18" charset="0"/>
              </a:rPr>
              <a:t> </a:t>
            </a:r>
            <a:endParaRPr lang="en-US" sz="3600" b="1" dirty="0" smtClean="0">
              <a:solidFill>
                <a:schemeClr val="tx2">
                  <a:lumMod val="50000"/>
                </a:schemeClr>
              </a:solidFill>
              <a:latin typeface="Times New Roman" pitchFamily="18" charset="0"/>
              <a:cs typeface="Times New Roman" pitchFamily="18" charset="0"/>
            </a:endParaRPr>
          </a:p>
          <a:p>
            <a:r>
              <a:rPr lang="en-US" sz="3600" b="1" dirty="0" err="1" smtClean="0">
                <a:solidFill>
                  <a:schemeClr val="tx2">
                    <a:lumMod val="50000"/>
                  </a:schemeClr>
                </a:solidFill>
                <a:latin typeface="Times New Roman" pitchFamily="18" charset="0"/>
                <a:cs typeface="Times New Roman" pitchFamily="18" charset="0"/>
              </a:rPr>
              <a:t>Bánh</a:t>
            </a:r>
            <a:r>
              <a:rPr lang="en-US" sz="3600" b="1" dirty="0" smtClean="0">
                <a:solidFill>
                  <a:schemeClr val="tx2">
                    <a:lumMod val="50000"/>
                  </a:schemeClr>
                </a:solidFill>
                <a:latin typeface="Times New Roman" pitchFamily="18" charset="0"/>
                <a:cs typeface="Times New Roman" pitchFamily="18" charset="0"/>
              </a:rPr>
              <a:t> </a:t>
            </a:r>
            <a:r>
              <a:rPr lang="en-US" sz="3600" b="1" dirty="0" err="1" smtClean="0">
                <a:solidFill>
                  <a:schemeClr val="tx2">
                    <a:lumMod val="50000"/>
                  </a:schemeClr>
                </a:solidFill>
                <a:latin typeface="Times New Roman" pitchFamily="18" charset="0"/>
                <a:cs typeface="Times New Roman" pitchFamily="18" charset="0"/>
              </a:rPr>
              <a:t>tôm</a:t>
            </a:r>
            <a:r>
              <a:rPr lang="en-US" sz="3600" b="1" dirty="0" smtClean="0">
                <a:solidFill>
                  <a:schemeClr val="tx2">
                    <a:lumMod val="50000"/>
                  </a:schemeClr>
                </a:solidFill>
                <a:latin typeface="Times New Roman" pitchFamily="18" charset="0"/>
                <a:cs typeface="Times New Roman" pitchFamily="18" charset="0"/>
              </a:rPr>
              <a:t> </a:t>
            </a:r>
            <a:r>
              <a:rPr lang="en-US" sz="3600" b="1" dirty="0" err="1">
                <a:solidFill>
                  <a:schemeClr val="tx2">
                    <a:lumMod val="50000"/>
                  </a:schemeClr>
                </a:solidFill>
                <a:latin typeface="Times New Roman" pitchFamily="18" charset="0"/>
                <a:cs typeface="Times New Roman" pitchFamily="18" charset="0"/>
              </a:rPr>
              <a:t>Hồ</a:t>
            </a:r>
            <a:r>
              <a:rPr lang="en-US" sz="3600" b="1" dirty="0">
                <a:solidFill>
                  <a:schemeClr val="tx2">
                    <a:lumMod val="50000"/>
                  </a:schemeClr>
                </a:solidFill>
                <a:latin typeface="Times New Roman" pitchFamily="18" charset="0"/>
                <a:cs typeface="Times New Roman" pitchFamily="18" charset="0"/>
              </a:rPr>
              <a:t> </a:t>
            </a:r>
            <a:r>
              <a:rPr lang="en-US" sz="3600" b="1" dirty="0" err="1" smtClean="0">
                <a:solidFill>
                  <a:schemeClr val="tx2">
                    <a:lumMod val="50000"/>
                  </a:schemeClr>
                </a:solidFill>
                <a:latin typeface="Times New Roman" pitchFamily="18" charset="0"/>
                <a:cs typeface="Times New Roman" pitchFamily="18" charset="0"/>
              </a:rPr>
              <a:t>Tây</a:t>
            </a:r>
            <a:r>
              <a:rPr lang="en-US" sz="3600" b="1" dirty="0" smtClean="0">
                <a:solidFill>
                  <a:schemeClr val="tx2">
                    <a:lumMod val="50000"/>
                  </a:schemeClr>
                </a:solidFill>
                <a:latin typeface="Times New Roman" pitchFamily="18" charset="0"/>
                <a:cs typeface="Times New Roman" pitchFamily="18" charset="0"/>
              </a:rPr>
              <a:t>, </a:t>
            </a:r>
            <a:r>
              <a:rPr lang="en-US" sz="3600" b="1" dirty="0" err="1" smtClean="0">
                <a:solidFill>
                  <a:schemeClr val="tx2">
                    <a:lumMod val="50000"/>
                  </a:schemeClr>
                </a:solidFill>
                <a:latin typeface="Times New Roman" pitchFamily="18" charset="0"/>
                <a:cs typeface="Times New Roman" pitchFamily="18" charset="0"/>
              </a:rPr>
              <a:t>bánh</a:t>
            </a:r>
            <a:r>
              <a:rPr lang="en-US" sz="3600" b="1" dirty="0" smtClean="0">
                <a:solidFill>
                  <a:schemeClr val="tx2">
                    <a:lumMod val="50000"/>
                  </a:schemeClr>
                </a:solidFill>
                <a:latin typeface="Times New Roman" pitchFamily="18" charset="0"/>
                <a:cs typeface="Times New Roman" pitchFamily="18" charset="0"/>
              </a:rPr>
              <a:t> </a:t>
            </a:r>
            <a:r>
              <a:rPr lang="en-US" sz="3600" b="1" dirty="0" err="1" smtClean="0">
                <a:solidFill>
                  <a:schemeClr val="tx2">
                    <a:lumMod val="50000"/>
                  </a:schemeClr>
                </a:solidFill>
                <a:latin typeface="Times New Roman" pitchFamily="18" charset="0"/>
                <a:cs typeface="Times New Roman" pitchFamily="18" charset="0"/>
              </a:rPr>
              <a:t>đập</a:t>
            </a:r>
            <a:r>
              <a:rPr lang="en-US" sz="3600" b="1" dirty="0" smtClean="0">
                <a:solidFill>
                  <a:schemeClr val="tx2">
                    <a:lumMod val="50000"/>
                  </a:schemeClr>
                </a:solidFill>
                <a:latin typeface="Times New Roman" pitchFamily="18" charset="0"/>
                <a:cs typeface="Times New Roman" pitchFamily="18" charset="0"/>
              </a:rPr>
              <a:t>  </a:t>
            </a:r>
            <a:endParaRPr lang="en-US" sz="3600" b="1" dirty="0" smtClean="0">
              <a:solidFill>
                <a:schemeClr val="tx2">
                  <a:lumMod val="50000"/>
                </a:schemeClr>
              </a:solidFill>
              <a:latin typeface="Times New Roman" pitchFamily="18" charset="0"/>
              <a:cs typeface="Times New Roman" pitchFamily="18" charset="0"/>
            </a:endParaRPr>
          </a:p>
          <a:p>
            <a:r>
              <a:rPr lang="en-US" sz="3600" b="1" dirty="0" err="1" smtClean="0">
                <a:solidFill>
                  <a:schemeClr val="tx2">
                    <a:lumMod val="50000"/>
                  </a:schemeClr>
                </a:solidFill>
                <a:latin typeface="Times New Roman" pitchFamily="18" charset="0"/>
                <a:cs typeface="Times New Roman" pitchFamily="18" charset="0"/>
              </a:rPr>
              <a:t>Bánh</a:t>
            </a:r>
            <a:r>
              <a:rPr lang="en-US" sz="3600" b="1" dirty="0" smtClean="0">
                <a:solidFill>
                  <a:schemeClr val="tx2">
                    <a:lumMod val="50000"/>
                  </a:schemeClr>
                </a:solidFill>
                <a:latin typeface="Times New Roman" pitchFamily="18" charset="0"/>
                <a:cs typeface="Times New Roman" pitchFamily="18" charset="0"/>
              </a:rPr>
              <a:t> </a:t>
            </a:r>
            <a:r>
              <a:rPr lang="en-US" sz="3600" b="1" dirty="0" err="1" smtClean="0">
                <a:solidFill>
                  <a:schemeClr val="tx2">
                    <a:lumMod val="50000"/>
                  </a:schemeClr>
                </a:solidFill>
                <a:latin typeface="Times New Roman" pitchFamily="18" charset="0"/>
                <a:cs typeface="Times New Roman" pitchFamily="18" charset="0"/>
              </a:rPr>
              <a:t>khọt</a:t>
            </a:r>
            <a:r>
              <a:rPr lang="en-US" sz="3600" b="1" dirty="0">
                <a:solidFill>
                  <a:schemeClr val="tx2">
                    <a:lumMod val="50000"/>
                  </a:schemeClr>
                </a:solidFill>
                <a:latin typeface="Times New Roman" pitchFamily="18" charset="0"/>
                <a:cs typeface="Times New Roman" pitchFamily="18" charset="0"/>
              </a:rPr>
              <a:t>, </a:t>
            </a:r>
            <a:r>
              <a:rPr lang="en-US" sz="3600" b="1" dirty="0" err="1">
                <a:solidFill>
                  <a:schemeClr val="tx2">
                    <a:lumMod val="50000"/>
                  </a:schemeClr>
                </a:solidFill>
                <a:latin typeface="Times New Roman" pitchFamily="18" charset="0"/>
                <a:cs typeface="Times New Roman" pitchFamily="18" charset="0"/>
              </a:rPr>
              <a:t>bánh</a:t>
            </a:r>
            <a:r>
              <a:rPr lang="en-US" sz="3600" b="1" dirty="0">
                <a:solidFill>
                  <a:schemeClr val="tx2">
                    <a:lumMod val="50000"/>
                  </a:schemeClr>
                </a:solidFill>
                <a:latin typeface="Times New Roman" pitchFamily="18" charset="0"/>
                <a:cs typeface="Times New Roman" pitchFamily="18" charset="0"/>
              </a:rPr>
              <a:t> </a:t>
            </a:r>
            <a:r>
              <a:rPr lang="en-US" sz="3600" b="1" dirty="0" err="1">
                <a:solidFill>
                  <a:schemeClr val="tx2">
                    <a:lumMod val="50000"/>
                  </a:schemeClr>
                </a:solidFill>
                <a:latin typeface="Times New Roman" pitchFamily="18" charset="0"/>
                <a:cs typeface="Times New Roman" pitchFamily="18" charset="0"/>
              </a:rPr>
              <a:t>bèo</a:t>
            </a:r>
            <a:r>
              <a:rPr lang="en-US" sz="3600" b="1" dirty="0" smtClean="0">
                <a:solidFill>
                  <a:schemeClr val="tx2">
                    <a:lumMod val="50000"/>
                  </a:schemeClr>
                </a:solidFill>
                <a:latin typeface="Times New Roman" pitchFamily="18" charset="0"/>
                <a:cs typeface="Times New Roman" pitchFamily="18" charset="0"/>
              </a:rPr>
              <a:t>,…</a:t>
            </a:r>
          </a:p>
          <a:p>
            <a:endParaRPr lang="en-US" sz="3600" b="1" dirty="0">
              <a:solidFill>
                <a:schemeClr val="tx2">
                  <a:lumMod val="50000"/>
                </a:schemeClr>
              </a:solidFill>
              <a:latin typeface="Times New Roman" pitchFamily="18" charset="0"/>
              <a:cs typeface="Times New Roman" pitchFamily="18" charset="0"/>
            </a:endParaRPr>
          </a:p>
          <a:p>
            <a:endParaRPr lang="en-US" sz="3600" b="1" dirty="0">
              <a:solidFill>
                <a:srgbClr val="C00000"/>
              </a:solidFill>
              <a:latin typeface="Times New Roman" pitchFamily="18" charset="0"/>
              <a:cs typeface="Times New Roman" pitchFamily="18" charset="0"/>
            </a:endParaRPr>
          </a:p>
        </p:txBody>
      </p:sp>
      <p:sp>
        <p:nvSpPr>
          <p:cNvPr id="4" name="TextBox 3"/>
          <p:cNvSpPr txBox="1"/>
          <p:nvPr/>
        </p:nvSpPr>
        <p:spPr>
          <a:xfrm>
            <a:off x="346364" y="3429000"/>
            <a:ext cx="8077200" cy="2308324"/>
          </a:xfrm>
          <a:prstGeom prst="rect">
            <a:avLst/>
          </a:prstGeom>
          <a:noFill/>
        </p:spPr>
        <p:txBody>
          <a:bodyPr wrap="square" rtlCol="0">
            <a:spAutoFit/>
          </a:bodyPr>
          <a:lstStyle/>
          <a:p>
            <a:r>
              <a:rPr lang="en-US" sz="3600" b="1" dirty="0" err="1" smtClean="0">
                <a:solidFill>
                  <a:srgbClr val="C00000"/>
                </a:solidFill>
                <a:latin typeface="Times New Roman" pitchFamily="18" charset="0"/>
                <a:cs typeface="Times New Roman" pitchFamily="18" charset="0"/>
              </a:rPr>
              <a:t>Hãy</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tự</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mình</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khám</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phá</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những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món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ăn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đặc</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sản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của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Việt</a:t>
            </a:r>
            <a:r>
              <a:rPr lang="en-US" sz="3600" b="1" dirty="0" smtClean="0">
                <a:solidFill>
                  <a:srgbClr val="C00000"/>
                </a:solidFill>
                <a:latin typeface="Times New Roman" pitchFamily="18" charset="0"/>
                <a:cs typeface="Times New Roman" pitchFamily="18" charset="0"/>
              </a:rPr>
              <a:t> Nam </a:t>
            </a:r>
            <a:r>
              <a:rPr lang="en-US" sz="3600" b="1" dirty="0" err="1" smtClean="0">
                <a:solidFill>
                  <a:srgbClr val="C00000"/>
                </a:solidFill>
                <a:latin typeface="Times New Roman" pitchFamily="18" charset="0"/>
                <a:cs typeface="Times New Roman" pitchFamily="18" charset="0"/>
              </a:rPr>
              <a:t>để</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mở</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rộng</a:t>
            </a:r>
            <a:r>
              <a:rPr lang="en-US" sz="3600" b="1" dirty="0" smtClean="0">
                <a:solidFill>
                  <a:srgbClr val="C00000"/>
                </a:solidFill>
                <a:latin typeface="Times New Roman" pitchFamily="18" charset="0"/>
                <a:cs typeface="Times New Roman" pitchFamily="18" charset="0"/>
              </a:rPr>
              <a:t> </a:t>
            </a:r>
            <a:r>
              <a:rPr lang="en-US" sz="3600" b="1" smtClean="0">
                <a:solidFill>
                  <a:srgbClr val="C00000"/>
                </a:solidFill>
                <a:latin typeface="Times New Roman" pitchFamily="18" charset="0"/>
                <a:cs typeface="Times New Roman" pitchFamily="18" charset="0"/>
              </a:rPr>
              <a:t>vốn</a:t>
            </a:r>
            <a:r>
              <a:rPr lang="en-US" sz="3600" b="1"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hiểu</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biết</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về</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ẩm</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thực</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nhé</a:t>
            </a:r>
            <a:r>
              <a:rPr lang="en-US" sz="3600" b="1" dirty="0" smtClean="0">
                <a:solidFill>
                  <a:srgbClr val="C00000"/>
                </a:solidFill>
                <a:latin typeface="Times New Roman" pitchFamily="18" charset="0"/>
                <a:cs typeface="Times New Roman" pitchFamily="18" charset="0"/>
              </a:rPr>
              <a:t>!</a:t>
            </a:r>
          </a:p>
          <a:p>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0055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p:txBody>
          <a:bodyPr/>
          <a:lstStyle/>
          <a:p>
            <a:pPr eaLnBrk="1" hangingPunct="1"/>
            <a:endParaRPr lang="en-US" smtClean="0"/>
          </a:p>
        </p:txBody>
      </p:sp>
      <p:sp>
        <p:nvSpPr>
          <p:cNvPr id="2052" name="Rectangle 3"/>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endParaRPr lang="en-US" smtClean="0"/>
          </a:p>
        </p:txBody>
      </p:sp>
      <p:graphicFrame>
        <p:nvGraphicFramePr>
          <p:cNvPr id="3074" name="Object 4"/>
          <p:cNvGraphicFramePr>
            <a:graphicFrameLocks noChangeAspect="1"/>
          </p:cNvGraphicFramePr>
          <p:nvPr/>
        </p:nvGraphicFramePr>
        <p:xfrm>
          <a:off x="0" y="-66675"/>
          <a:ext cx="9144000" cy="6924675"/>
        </p:xfrm>
        <a:graphic>
          <a:graphicData uri="http://schemas.openxmlformats.org/presentationml/2006/ole">
            <mc:AlternateContent xmlns:mc="http://schemas.openxmlformats.org/markup-compatibility/2006">
              <mc:Choice xmlns:v="urn:schemas-microsoft-com:vml" Requires="v">
                <p:oleObj spid="_x0000_s1043" name="Bitmap Image" r:id="rId3" imgW="3619048" imgH="3390476" progId="PBrush">
                  <p:embed/>
                </p:oleObj>
              </mc:Choice>
              <mc:Fallback>
                <p:oleObj name="Bitmap Image" r:id="rId3" imgW="3619048" imgH="3390476"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6675"/>
                        <a:ext cx="9144000" cy="692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Text Box 5"/>
          <p:cNvSpPr txBox="1">
            <a:spLocks noChangeArrowheads="1"/>
          </p:cNvSpPr>
          <p:nvPr/>
        </p:nvSpPr>
        <p:spPr bwMode="auto">
          <a:xfrm>
            <a:off x="304800" y="1295400"/>
            <a:ext cx="6248400" cy="2308324"/>
          </a:xfrm>
          <a:prstGeom prst="rect">
            <a:avLst/>
          </a:prstGeom>
          <a:noFill/>
          <a:ln w="9525" algn="ctr">
            <a:noFill/>
            <a:miter lim="800000"/>
            <a:headEnd/>
            <a:tailEnd/>
          </a:ln>
        </p:spPr>
        <p:txBody>
          <a:bodyPr wrap="square">
            <a:spAutoFit/>
          </a:bodyPr>
          <a:lstStyle/>
          <a:p>
            <a:r>
              <a:rPr lang="en-US" sz="3600" b="1" dirty="0" err="1" smtClean="0">
                <a:solidFill>
                  <a:srgbClr val="002060"/>
                </a:solidFill>
                <a:latin typeface="Times New Roman" pitchFamily="18" charset="0"/>
                <a:cs typeface="Times New Roman" pitchFamily="18" charset="0"/>
              </a:rPr>
              <a:t>Các</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em</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trả</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lời</a:t>
            </a:r>
            <a:r>
              <a:rPr lang="en-US" sz="3600" b="1" dirty="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các</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câu</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hỏi</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trắc</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nghiệm</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ngay</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sau</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bài</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học</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để</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biết</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là</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mình</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đã</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hiểu</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bài</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chưa</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nhé</a:t>
            </a:r>
            <a:r>
              <a:rPr lang="en-US" sz="3600" b="1" dirty="0">
                <a:solidFill>
                  <a:srgbClr val="002060"/>
                </a:solidFill>
                <a:latin typeface="Times New Roman" pitchFamily="18" charset="0"/>
                <a:cs typeface="Times New Roman" pitchFamily="18" charset="0"/>
              </a:rPr>
              <a:t>!</a:t>
            </a:r>
            <a:endParaRPr lang="en-US" sz="3600" b="1"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894719832"/>
      </p:ext>
    </p:extLst>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AutoShape 2" descr="Kết quả hình ảnh cho GIÒ THỦ"/>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5" name="AutoShape 4" descr="Kết quả hình ảnh cho GIÒ THỦ"/>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 name="TextBox 7"/>
          <p:cNvSpPr txBox="1"/>
          <p:nvPr/>
        </p:nvSpPr>
        <p:spPr>
          <a:xfrm>
            <a:off x="155576" y="312738"/>
            <a:ext cx="8759824" cy="1200329"/>
          </a:xfrm>
          <a:prstGeom prst="rect">
            <a:avLst/>
          </a:prstGeom>
          <a:noFill/>
        </p:spPr>
        <p:txBody>
          <a:bodyPr wrap="square" rtlCol="0">
            <a:spAutoFit/>
          </a:bodyPr>
          <a:lstStyle/>
          <a:p>
            <a:r>
              <a:rPr lang="en-US" sz="3600" b="1" dirty="0" err="1">
                <a:solidFill>
                  <a:schemeClr val="accent2"/>
                </a:solidFill>
                <a:latin typeface="+mj-lt"/>
                <a:cs typeface="Times New Roman" pitchFamily="18" charset="0"/>
              </a:rPr>
              <a:t>C</a:t>
            </a:r>
            <a:r>
              <a:rPr lang="en-US" sz="3600" b="1" dirty="0" err="1" smtClean="0">
                <a:solidFill>
                  <a:schemeClr val="accent2"/>
                </a:solidFill>
                <a:latin typeface="+mj-lt"/>
                <a:cs typeface="Times New Roman" pitchFamily="18" charset="0"/>
              </a:rPr>
              <a:t>ác</a:t>
            </a:r>
            <a:r>
              <a:rPr lang="en-US" sz="3600" b="1" dirty="0" smtClean="0">
                <a:solidFill>
                  <a:schemeClr val="accent2"/>
                </a:solidFill>
                <a:latin typeface="+mj-lt"/>
                <a:cs typeface="Times New Roman" pitchFamily="18" charset="0"/>
              </a:rPr>
              <a:t> </a:t>
            </a:r>
            <a:r>
              <a:rPr lang="en-US" sz="3600" b="1" dirty="0" err="1" smtClean="0">
                <a:solidFill>
                  <a:schemeClr val="accent2"/>
                </a:solidFill>
                <a:latin typeface="+mj-lt"/>
                <a:cs typeface="Times New Roman" pitchFamily="18" charset="0"/>
              </a:rPr>
              <a:t>em</a:t>
            </a:r>
            <a:r>
              <a:rPr lang="en-US" sz="3600" b="1" dirty="0" smtClean="0">
                <a:solidFill>
                  <a:schemeClr val="accent2"/>
                </a:solidFill>
                <a:latin typeface="+mj-lt"/>
                <a:cs typeface="Times New Roman" pitchFamily="18" charset="0"/>
              </a:rPr>
              <a:t> </a:t>
            </a:r>
            <a:r>
              <a:rPr lang="en-US" sz="3600" b="1" dirty="0" err="1" smtClean="0">
                <a:solidFill>
                  <a:schemeClr val="accent2"/>
                </a:solidFill>
                <a:latin typeface="+mj-lt"/>
                <a:cs typeface="Times New Roman" pitchFamily="18" charset="0"/>
              </a:rPr>
              <a:t>xem</a:t>
            </a:r>
            <a:r>
              <a:rPr lang="en-US" sz="3600" b="1" dirty="0" smtClean="0">
                <a:solidFill>
                  <a:schemeClr val="accent2"/>
                </a:solidFill>
                <a:latin typeface="+mj-lt"/>
                <a:cs typeface="Times New Roman" pitchFamily="18" charset="0"/>
              </a:rPr>
              <a:t> </a:t>
            </a:r>
            <a:r>
              <a:rPr lang="en-US" sz="3600" b="1" dirty="0" err="1" smtClean="0">
                <a:solidFill>
                  <a:schemeClr val="accent2"/>
                </a:solidFill>
                <a:latin typeface="+mj-lt"/>
                <a:cs typeface="Times New Roman" pitchFamily="18" charset="0"/>
              </a:rPr>
              <a:t>hình</a:t>
            </a:r>
            <a:r>
              <a:rPr lang="en-US" sz="3600" b="1" dirty="0" smtClean="0">
                <a:solidFill>
                  <a:schemeClr val="accent2"/>
                </a:solidFill>
                <a:latin typeface="+mj-lt"/>
                <a:cs typeface="Times New Roman" pitchFamily="18" charset="0"/>
              </a:rPr>
              <a:t> </a:t>
            </a:r>
            <a:r>
              <a:rPr lang="en-US" sz="3600" b="1" dirty="0" err="1" smtClean="0">
                <a:solidFill>
                  <a:schemeClr val="accent2"/>
                </a:solidFill>
                <a:latin typeface="+mj-lt"/>
                <a:cs typeface="Times New Roman" pitchFamily="18" charset="0"/>
              </a:rPr>
              <a:t>ảnh</a:t>
            </a:r>
            <a:r>
              <a:rPr lang="en-US" sz="3600" b="1" dirty="0" smtClean="0">
                <a:solidFill>
                  <a:schemeClr val="accent2"/>
                </a:solidFill>
                <a:latin typeface="+mj-lt"/>
                <a:cs typeface="Times New Roman" pitchFamily="18" charset="0"/>
              </a:rPr>
              <a:t> </a:t>
            </a:r>
            <a:r>
              <a:rPr lang="en-US" sz="3600" b="1" dirty="0" err="1" smtClean="0">
                <a:solidFill>
                  <a:schemeClr val="accent2"/>
                </a:solidFill>
                <a:latin typeface="+mj-lt"/>
                <a:cs typeface="Times New Roman" pitchFamily="18" charset="0"/>
              </a:rPr>
              <a:t>món</a:t>
            </a:r>
            <a:r>
              <a:rPr lang="en-US" sz="3600" b="1" dirty="0" smtClean="0">
                <a:solidFill>
                  <a:schemeClr val="accent2"/>
                </a:solidFill>
                <a:latin typeface="+mj-lt"/>
                <a:cs typeface="Times New Roman" pitchFamily="18" charset="0"/>
              </a:rPr>
              <a:t> </a:t>
            </a:r>
            <a:r>
              <a:rPr lang="en-US" sz="3600" b="1" dirty="0" err="1" smtClean="0">
                <a:solidFill>
                  <a:schemeClr val="accent2"/>
                </a:solidFill>
                <a:latin typeface="+mj-lt"/>
                <a:cs typeface="Times New Roman" pitchFamily="18" charset="0"/>
              </a:rPr>
              <a:t>ăn</a:t>
            </a:r>
            <a:r>
              <a:rPr lang="en-US" sz="3600" b="1" dirty="0" smtClean="0">
                <a:solidFill>
                  <a:schemeClr val="accent2"/>
                </a:solidFill>
                <a:latin typeface="+mj-lt"/>
                <a:cs typeface="Times New Roman" pitchFamily="18" charset="0"/>
              </a:rPr>
              <a:t> </a:t>
            </a:r>
            <a:r>
              <a:rPr lang="en-US" sz="3600" b="1" dirty="0" err="1" smtClean="0">
                <a:solidFill>
                  <a:schemeClr val="accent2"/>
                </a:solidFill>
                <a:latin typeface="+mj-lt"/>
                <a:cs typeface="Times New Roman" pitchFamily="18" charset="0"/>
              </a:rPr>
              <a:t>và</a:t>
            </a:r>
            <a:r>
              <a:rPr lang="en-US" sz="3600" b="1" dirty="0" smtClean="0">
                <a:solidFill>
                  <a:schemeClr val="accent2"/>
                </a:solidFill>
                <a:latin typeface="+mj-lt"/>
                <a:cs typeface="Times New Roman" pitchFamily="18" charset="0"/>
              </a:rPr>
              <a:t> </a:t>
            </a:r>
            <a:r>
              <a:rPr lang="en-US" sz="3600" b="1" dirty="0" err="1" smtClean="0">
                <a:solidFill>
                  <a:schemeClr val="accent2"/>
                </a:solidFill>
                <a:latin typeface="+mj-lt"/>
                <a:cs typeface="Times New Roman" pitchFamily="18" charset="0"/>
              </a:rPr>
              <a:t>nguyên</a:t>
            </a:r>
            <a:r>
              <a:rPr lang="en-US" sz="3600" b="1" dirty="0" smtClean="0">
                <a:solidFill>
                  <a:schemeClr val="accent2"/>
                </a:solidFill>
                <a:latin typeface="+mj-lt"/>
                <a:cs typeface="Times New Roman" pitchFamily="18" charset="0"/>
              </a:rPr>
              <a:t> </a:t>
            </a:r>
            <a:r>
              <a:rPr lang="en-US" sz="3600" b="1" dirty="0" err="1" smtClean="0">
                <a:solidFill>
                  <a:schemeClr val="accent2"/>
                </a:solidFill>
                <a:latin typeface="+mj-lt"/>
                <a:cs typeface="Times New Roman" pitchFamily="18" charset="0"/>
              </a:rPr>
              <a:t>liệu</a:t>
            </a:r>
            <a:r>
              <a:rPr lang="en-US" sz="3600" b="1" dirty="0" smtClean="0">
                <a:solidFill>
                  <a:schemeClr val="accent2"/>
                </a:solidFill>
                <a:latin typeface="+mj-lt"/>
                <a:cs typeface="Times New Roman" pitchFamily="18" charset="0"/>
              </a:rPr>
              <a:t> </a:t>
            </a:r>
            <a:r>
              <a:rPr lang="en-US" sz="3600" b="1" dirty="0" err="1" smtClean="0">
                <a:solidFill>
                  <a:schemeClr val="accent2"/>
                </a:solidFill>
                <a:latin typeface="+mj-lt"/>
                <a:cs typeface="Times New Roman" pitchFamily="18" charset="0"/>
              </a:rPr>
              <a:t>rồi</a:t>
            </a:r>
            <a:r>
              <a:rPr lang="en-US" sz="3600" b="1" dirty="0" smtClean="0">
                <a:solidFill>
                  <a:schemeClr val="accent2"/>
                </a:solidFill>
                <a:latin typeface="+mj-lt"/>
                <a:cs typeface="Times New Roman" pitchFamily="18" charset="0"/>
              </a:rPr>
              <a:t> </a:t>
            </a:r>
            <a:r>
              <a:rPr lang="en-US" sz="3600" b="1" dirty="0" err="1" smtClean="0">
                <a:solidFill>
                  <a:schemeClr val="accent2"/>
                </a:solidFill>
                <a:latin typeface="+mj-lt"/>
                <a:cs typeface="Times New Roman" pitchFamily="18" charset="0"/>
              </a:rPr>
              <a:t>đoán</a:t>
            </a:r>
            <a:r>
              <a:rPr lang="en-US" sz="3600" b="1" dirty="0" smtClean="0">
                <a:solidFill>
                  <a:schemeClr val="accent2"/>
                </a:solidFill>
                <a:latin typeface="+mj-lt"/>
                <a:cs typeface="Times New Roman" pitchFamily="18" charset="0"/>
              </a:rPr>
              <a:t> </a:t>
            </a:r>
            <a:r>
              <a:rPr lang="en-US" sz="3600" b="1" dirty="0" err="1" smtClean="0">
                <a:solidFill>
                  <a:schemeClr val="accent2"/>
                </a:solidFill>
                <a:latin typeface="+mj-lt"/>
                <a:cs typeface="Times New Roman" pitchFamily="18" charset="0"/>
              </a:rPr>
              <a:t>thử</a:t>
            </a:r>
            <a:r>
              <a:rPr lang="en-US" sz="3600" b="1" dirty="0" smtClean="0">
                <a:solidFill>
                  <a:schemeClr val="accent2"/>
                </a:solidFill>
                <a:latin typeface="+mj-lt"/>
                <a:cs typeface="Times New Roman" pitchFamily="18" charset="0"/>
              </a:rPr>
              <a:t> </a:t>
            </a:r>
            <a:r>
              <a:rPr lang="en-US" sz="3600" b="1" dirty="0" err="1" smtClean="0">
                <a:solidFill>
                  <a:schemeClr val="accent2"/>
                </a:solidFill>
                <a:latin typeface="+mj-lt"/>
                <a:cs typeface="Times New Roman" pitchFamily="18" charset="0"/>
              </a:rPr>
              <a:t>xem</a:t>
            </a:r>
            <a:r>
              <a:rPr lang="en-US" sz="3600" b="1" dirty="0" smtClean="0">
                <a:solidFill>
                  <a:schemeClr val="accent2"/>
                </a:solidFill>
                <a:latin typeface="+mj-lt"/>
                <a:cs typeface="Times New Roman" pitchFamily="18" charset="0"/>
              </a:rPr>
              <a:t> </a:t>
            </a:r>
            <a:r>
              <a:rPr lang="en-US" sz="3600" b="1" dirty="0" err="1" smtClean="0">
                <a:solidFill>
                  <a:schemeClr val="accent2"/>
                </a:solidFill>
                <a:latin typeface="+mj-lt"/>
                <a:cs typeface="Times New Roman" pitchFamily="18" charset="0"/>
              </a:rPr>
              <a:t>đây</a:t>
            </a:r>
            <a:r>
              <a:rPr lang="en-US" sz="3600" b="1" dirty="0" smtClean="0">
                <a:solidFill>
                  <a:schemeClr val="accent2"/>
                </a:solidFill>
                <a:latin typeface="+mj-lt"/>
                <a:cs typeface="Times New Roman" pitchFamily="18" charset="0"/>
              </a:rPr>
              <a:t> </a:t>
            </a:r>
            <a:r>
              <a:rPr lang="en-US" sz="3600" b="1" dirty="0" err="1" smtClean="0">
                <a:solidFill>
                  <a:schemeClr val="accent2"/>
                </a:solidFill>
                <a:latin typeface="+mj-lt"/>
                <a:cs typeface="Times New Roman" pitchFamily="18" charset="0"/>
              </a:rPr>
              <a:t>là</a:t>
            </a:r>
            <a:r>
              <a:rPr lang="en-US" sz="3600" b="1" dirty="0" smtClean="0">
                <a:solidFill>
                  <a:schemeClr val="accent2"/>
                </a:solidFill>
                <a:latin typeface="+mj-lt"/>
                <a:cs typeface="Times New Roman" pitchFamily="18" charset="0"/>
              </a:rPr>
              <a:t> </a:t>
            </a:r>
            <a:r>
              <a:rPr lang="en-US" sz="3600" b="1" dirty="0" err="1" smtClean="0">
                <a:solidFill>
                  <a:schemeClr val="accent2"/>
                </a:solidFill>
                <a:latin typeface="+mj-lt"/>
                <a:cs typeface="Times New Roman" pitchFamily="18" charset="0"/>
              </a:rPr>
              <a:t>món</a:t>
            </a:r>
            <a:r>
              <a:rPr lang="en-US" sz="3600" b="1" dirty="0" smtClean="0">
                <a:solidFill>
                  <a:schemeClr val="accent2"/>
                </a:solidFill>
                <a:latin typeface="+mj-lt"/>
                <a:cs typeface="Times New Roman" pitchFamily="18" charset="0"/>
              </a:rPr>
              <a:t> </a:t>
            </a:r>
            <a:r>
              <a:rPr lang="en-US" sz="3600" b="1" dirty="0" err="1" smtClean="0">
                <a:solidFill>
                  <a:schemeClr val="accent2"/>
                </a:solidFill>
                <a:latin typeface="+mj-lt"/>
                <a:cs typeface="Times New Roman" pitchFamily="18" charset="0"/>
              </a:rPr>
              <a:t>ăn</a:t>
            </a:r>
            <a:r>
              <a:rPr lang="en-US" sz="3600" b="1" dirty="0" smtClean="0">
                <a:solidFill>
                  <a:schemeClr val="accent2"/>
                </a:solidFill>
                <a:latin typeface="+mj-lt"/>
                <a:cs typeface="Times New Roman" pitchFamily="18" charset="0"/>
              </a:rPr>
              <a:t> </a:t>
            </a:r>
            <a:r>
              <a:rPr lang="en-US" sz="3600" b="1" dirty="0" err="1" smtClean="0">
                <a:solidFill>
                  <a:schemeClr val="accent2"/>
                </a:solidFill>
                <a:latin typeface="+mj-lt"/>
                <a:cs typeface="Times New Roman" pitchFamily="18" charset="0"/>
              </a:rPr>
              <a:t>gì</a:t>
            </a:r>
            <a:r>
              <a:rPr lang="en-US" sz="3600" b="1" dirty="0" smtClean="0">
                <a:solidFill>
                  <a:schemeClr val="accent2"/>
                </a:solidFill>
                <a:latin typeface="+mj-lt"/>
                <a:cs typeface="Times New Roman" pitchFamily="18" charset="0"/>
              </a:rPr>
              <a:t> </a:t>
            </a:r>
            <a:r>
              <a:rPr lang="en-US" sz="3600" b="1" dirty="0" err="1" smtClean="0">
                <a:solidFill>
                  <a:schemeClr val="accent2"/>
                </a:solidFill>
                <a:latin typeface="+mj-lt"/>
                <a:cs typeface="Times New Roman" pitchFamily="18" charset="0"/>
              </a:rPr>
              <a:t>nhé</a:t>
            </a:r>
            <a:r>
              <a:rPr lang="en-US" sz="3600" b="1" dirty="0" smtClean="0">
                <a:solidFill>
                  <a:schemeClr val="accent2"/>
                </a:solidFill>
                <a:latin typeface="+mj-lt"/>
                <a:cs typeface="Times New Roman" pitchFamily="18" charset="0"/>
              </a:rPr>
              <a:t> ? </a:t>
            </a:r>
            <a:endParaRPr lang="vi-VN" sz="3600" b="1" dirty="0">
              <a:solidFill>
                <a:schemeClr val="accent2"/>
              </a:solidFill>
              <a:latin typeface="+mj-lt"/>
              <a:cs typeface="Times New Roman" pitchFamily="18" charset="0"/>
            </a:endParaRPr>
          </a:p>
        </p:txBody>
      </p:sp>
      <p:pic>
        <p:nvPicPr>
          <p:cNvPr id="7" name="Picture 2" descr="https://media2.picsearch.com/is?6LUb18iNmrT-0hbdtQg8u0GQuCLbBeZ8dGna2WsPbmw&amp;height=2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2296" y="2286285"/>
            <a:ext cx="5916304" cy="4190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37120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417111" y="160338"/>
            <a:ext cx="2800767" cy="646331"/>
          </a:xfrm>
          <a:prstGeom prst="rect">
            <a:avLst/>
          </a:prstGeom>
          <a:noFill/>
        </p:spPr>
        <p:txBody>
          <a:bodyPr wrap="none" rtlCol="0">
            <a:spAutoFit/>
          </a:bodyPr>
          <a:lstStyle/>
          <a:p>
            <a:r>
              <a:rPr lang="en-US" sz="3600" b="1" dirty="0" err="1" smtClean="0">
                <a:latin typeface="Times New Roman" pitchFamily="18" charset="0"/>
                <a:cs typeface="Times New Roman" pitchFamily="18" charset="0"/>
              </a:rPr>
              <a:t>Nguyên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liệu</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pic>
        <p:nvPicPr>
          <p:cNvPr id="4" name="Picture 2" descr="BÃ¡nh Äa Äá». áº¢nh minh há»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20" y="2853246"/>
            <a:ext cx="3561828"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Bánh đa cua Hải Phòng đặc trưng của thành phố cả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ánh đa cua Hải Phòng đặc trưng của thành phố cả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Rau kinh giớ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816" y="4633363"/>
            <a:ext cx="4166783" cy="2224637"/>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Rau Muống Bào | Thực phẩm sạc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Rau Muống Bào | Thực phẩm sạch"/>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816" y="2550320"/>
            <a:ext cx="4166784" cy="2083043"/>
          </a:xfrm>
          <a:prstGeom prst="rect">
            <a:avLst/>
          </a:prstGeom>
        </p:spPr>
      </p:pic>
      <p:sp>
        <p:nvSpPr>
          <p:cNvPr id="10" name="AutoShape 12" descr="9 công dụng tuyệt vời của cà chu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4" descr="9 công dụng tuyệt vời của cà chua"/>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4816" y="0"/>
            <a:ext cx="4166784" cy="256417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230" y="4727877"/>
            <a:ext cx="3571010" cy="2035607"/>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795" y="841713"/>
            <a:ext cx="3571010" cy="2011533"/>
          </a:xfrm>
          <a:prstGeom prst="rect">
            <a:avLst/>
          </a:prstGeom>
        </p:spPr>
      </p:pic>
    </p:spTree>
    <p:extLst>
      <p:ext uri="{BB962C8B-B14F-4D97-AF65-F5344CB8AC3E}">
        <p14:creationId xmlns:p14="http://schemas.microsoft.com/office/powerpoint/2010/main" val="1923998080"/>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52400" y="2590800"/>
            <a:ext cx="8534400" cy="3210955"/>
          </a:xfrm>
        </p:spPr>
        <p:txBody>
          <a:bodyPr>
            <a:noAutofit/>
          </a:bodyPr>
          <a:lstStyle/>
          <a:p>
            <a:pPr algn="l"/>
            <a:r>
              <a:rPr lang="en-US" sz="3600" b="1" dirty="0" smtClean="0"/>
              <a:t>  - </a:t>
            </a:r>
            <a:r>
              <a:rPr lang="vi-VN" sz="3600" b="1" dirty="0" smtClean="0"/>
              <a:t>Nguyên </a:t>
            </a:r>
            <a:r>
              <a:rPr lang="vi-VN" sz="3600" b="1" dirty="0"/>
              <a:t>liệu, gia vị nấu nước riêu cua</a:t>
            </a:r>
            <a:r>
              <a:rPr lang="vi-VN" sz="3600" b="1" dirty="0" smtClean="0"/>
              <a:t>: </a:t>
            </a:r>
            <a:r>
              <a:rPr lang="en-US" sz="3600" b="1" dirty="0" smtClean="0"/>
              <a:t>    </a:t>
            </a:r>
            <a:r>
              <a:rPr lang="vi-VN" sz="3600" b="1" dirty="0" smtClean="0"/>
              <a:t>xương</a:t>
            </a:r>
            <a:r>
              <a:rPr lang="en-US" sz="3600" b="1" dirty="0" smtClean="0"/>
              <a:t> </a:t>
            </a:r>
            <a:r>
              <a:rPr lang="vi-VN" sz="3600" b="1" dirty="0" smtClean="0"/>
              <a:t> </a:t>
            </a:r>
            <a:r>
              <a:rPr lang="en-US" sz="3600" b="1" dirty="0" err="1" smtClean="0">
                <a:latin typeface="Times New Roman" panose="02020603050405020304" pitchFamily="18" charset="0"/>
                <a:cs typeface="Times New Roman" panose="02020603050405020304" pitchFamily="18" charset="0"/>
              </a:rPr>
              <a:t>heo</a:t>
            </a:r>
            <a:r>
              <a:rPr lang="en-US" sz="3600" b="1" dirty="0" smtClean="0"/>
              <a:t>,</a:t>
            </a:r>
            <a:r>
              <a:rPr lang="vi-VN" sz="3600" b="1" dirty="0"/>
              <a:t> cà chua</a:t>
            </a:r>
            <a:r>
              <a:rPr lang="vi-VN" sz="3600" b="1" dirty="0" smtClean="0"/>
              <a:t>,</a:t>
            </a:r>
            <a:r>
              <a:rPr lang="vi-VN" sz="3600" b="1" dirty="0"/>
              <a:t> </a:t>
            </a:r>
            <a:r>
              <a:rPr lang="vi-VN" sz="3600" b="1" dirty="0" smtClean="0"/>
              <a:t>me</a:t>
            </a:r>
            <a:r>
              <a:rPr lang="en-US" sz="3600" b="1" dirty="0">
                <a:latin typeface="Times New Roman" panose="02020603050405020304" pitchFamily="18" charset="0"/>
                <a:cs typeface="Times New Roman" panose="02020603050405020304" pitchFamily="18" charset="0"/>
              </a:rPr>
              <a:t>,</a:t>
            </a:r>
            <a:r>
              <a:rPr lang="vi-VN" sz="3600" b="1" dirty="0"/>
              <a:t> </a:t>
            </a:r>
            <a:r>
              <a:rPr lang="en-US" sz="3600" b="1" dirty="0" smtClean="0"/>
              <a:t/>
            </a:r>
            <a:br>
              <a:rPr lang="en-US" sz="3600" b="1" dirty="0" smtClean="0"/>
            </a:br>
            <a:r>
              <a:rPr lang="vi-VN" sz="3600" b="1" dirty="0" smtClean="0"/>
              <a:t>bột</a:t>
            </a:r>
            <a:r>
              <a:rPr lang="en-US" sz="3600" b="1" dirty="0" smtClean="0"/>
              <a:t> </a:t>
            </a:r>
            <a:r>
              <a:rPr lang="vi-VN" sz="3600" b="1" dirty="0" smtClean="0"/>
              <a:t>nêm</a:t>
            </a:r>
            <a:r>
              <a:rPr lang="en-US" sz="3600" b="1" dirty="0">
                <a:latin typeface="Times New Roman" panose="02020603050405020304" pitchFamily="18" charset="0"/>
                <a:cs typeface="Times New Roman" panose="02020603050405020304" pitchFamily="18" charset="0"/>
              </a:rPr>
              <a:t>,</a:t>
            </a:r>
            <a:r>
              <a:rPr lang="vi-VN" sz="3600" b="1" dirty="0"/>
              <a:t> muối, dầu ăn, </a:t>
            </a:r>
            <a:r>
              <a:rPr lang="vi-VN" sz="3600" b="1" dirty="0" smtClean="0"/>
              <a:t>mắm</a:t>
            </a:r>
            <a:r>
              <a:rPr lang="en-US" sz="3600" b="1" dirty="0" smtClean="0"/>
              <a:t> </a:t>
            </a:r>
            <a:r>
              <a:rPr lang="vi-VN" sz="3600" b="1" dirty="0" smtClean="0"/>
              <a:t>tôm</a:t>
            </a:r>
            <a:r>
              <a:rPr lang="vi-VN" sz="3600" b="1" dirty="0"/>
              <a:t>, tỏi khô, hành khô,  hành phi</a:t>
            </a:r>
            <a:r>
              <a:rPr lang="vi-VN" sz="3600" b="1" dirty="0" smtClean="0"/>
              <a:t>.</a:t>
            </a:r>
            <a:endParaRPr lang="en-US" sz="3600" b="1" i="1" dirty="0" smtClean="0">
              <a:solidFill>
                <a:srgbClr val="FF0066"/>
              </a:solidFill>
              <a:latin typeface="Times New Roman" pitchFamily="18" charset="0"/>
              <a:cs typeface="Times New Roman" pitchFamily="18" charset="0"/>
            </a:endParaRPr>
          </a:p>
        </p:txBody>
      </p:sp>
      <p:sp>
        <p:nvSpPr>
          <p:cNvPr id="3" name="TextBox 2"/>
          <p:cNvSpPr txBox="1"/>
          <p:nvPr/>
        </p:nvSpPr>
        <p:spPr>
          <a:xfrm>
            <a:off x="381000" y="228600"/>
            <a:ext cx="3276600" cy="1323439"/>
          </a:xfrm>
          <a:prstGeom prst="rect">
            <a:avLst/>
          </a:prstGeom>
          <a:noFill/>
        </p:spPr>
        <p:txBody>
          <a:bodyPr wrap="square" rtlCol="0">
            <a:spAutoFit/>
          </a:bodyPr>
          <a:lstStyle/>
          <a:p>
            <a:r>
              <a:rPr lang="en-US" sz="4000" b="1" dirty="0" err="1" smtClean="0">
                <a:solidFill>
                  <a:srgbClr val="FF0000"/>
                </a:solidFill>
                <a:latin typeface="Times New Roman" pitchFamily="18" charset="0"/>
                <a:cs typeface="Times New Roman" pitchFamily="18" charset="0"/>
              </a:rPr>
              <a:t>Nguyên</a:t>
            </a:r>
            <a:r>
              <a:rPr lang="en-US" sz="4000" b="1" dirty="0" smtClean="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liệu</a:t>
            </a:r>
            <a:r>
              <a:rPr lang="en-US" sz="4000" b="1" dirty="0">
                <a:solidFill>
                  <a:srgbClr val="FF0000"/>
                </a:solidFill>
                <a:latin typeface="Times New Roman" pitchFamily="18" charset="0"/>
                <a:cs typeface="Times New Roman" pitchFamily="18" charset="0"/>
              </a:rPr>
              <a:t>: </a:t>
            </a:r>
            <a:r>
              <a:rPr lang="en-US" sz="4000" b="1" dirty="0">
                <a:solidFill>
                  <a:srgbClr val="FF0000"/>
                </a:solidFill>
              </a:rPr>
              <a:t/>
            </a:r>
            <a:br>
              <a:rPr lang="en-US" sz="4000" b="1" dirty="0">
                <a:solidFill>
                  <a:srgbClr val="FF0000"/>
                </a:solidFill>
              </a:rPr>
            </a:br>
            <a:endParaRPr lang="en-US" sz="4000" dirty="0">
              <a:solidFill>
                <a:srgbClr val="FF0000"/>
              </a:solidFill>
            </a:endParaRPr>
          </a:p>
        </p:txBody>
      </p:sp>
      <p:sp>
        <p:nvSpPr>
          <p:cNvPr id="4" name="Rectangle 2"/>
          <p:cNvSpPr txBox="1">
            <a:spLocks noChangeArrowheads="1"/>
          </p:cNvSpPr>
          <p:nvPr/>
        </p:nvSpPr>
        <p:spPr>
          <a:xfrm>
            <a:off x="408709" y="1233055"/>
            <a:ext cx="6743700" cy="20504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  </a:t>
            </a:r>
            <a:r>
              <a:rPr lang="vi-VN" sz="3600" b="1" dirty="0" smtClean="0"/>
              <a:t>Cua đồng</a:t>
            </a:r>
            <a:r>
              <a:rPr lang="en-US" sz="3600" b="1" dirty="0" smtClean="0"/>
              <a:t/>
            </a:r>
            <a:br>
              <a:rPr lang="en-US" sz="3600" b="1" dirty="0" smtClean="0"/>
            </a:br>
            <a:r>
              <a:rPr lang="en-US" sz="3600" b="1" dirty="0" smtClean="0"/>
              <a:t>-  </a:t>
            </a:r>
            <a:r>
              <a:rPr lang="vi-VN" sz="3600" b="1" dirty="0" smtClean="0"/>
              <a:t>Bánh đa đỏ</a:t>
            </a:r>
            <a:endParaRPr lang="en-US" sz="3600" b="1" i="1" dirty="0" smtClean="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147728530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162"/>
                                        </p:tgtEl>
                                        <p:attrNameLst>
                                          <p:attrName>style.visibility</p:attrName>
                                        </p:attrNameLst>
                                      </p:cBhvr>
                                      <p:to>
                                        <p:strVal val="visible"/>
                                      </p:to>
                                    </p:set>
                                    <p:animEffect transition="in" filter="fade">
                                      <p:cBhvr>
                                        <p:cTn id="14" dur="1000"/>
                                        <p:tgtEl>
                                          <p:spTgt spid="92162"/>
                                        </p:tgtEl>
                                      </p:cBhvr>
                                    </p:animEffect>
                                    <p:anim calcmode="lin" valueType="num">
                                      <p:cBhvr>
                                        <p:cTn id="15" dur="1000" fill="hold"/>
                                        <p:tgtEl>
                                          <p:spTgt spid="92162"/>
                                        </p:tgtEl>
                                        <p:attrNameLst>
                                          <p:attrName>ppt_x</p:attrName>
                                        </p:attrNameLst>
                                      </p:cBhvr>
                                      <p:tavLst>
                                        <p:tav tm="0">
                                          <p:val>
                                            <p:strVal val="#ppt_x"/>
                                          </p:val>
                                        </p:tav>
                                        <p:tav tm="100000">
                                          <p:val>
                                            <p:strVal val="#ppt_x"/>
                                          </p:val>
                                        </p:tav>
                                      </p:tavLst>
                                    </p:anim>
                                    <p:anim calcmode="lin" valueType="num">
                                      <p:cBhvr>
                                        <p:cTn id="16" dur="1000" fill="hold"/>
                                        <p:tgtEl>
                                          <p:spTgt spid="92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52400" y="152400"/>
            <a:ext cx="8991600" cy="2819400"/>
          </a:xfrm>
        </p:spPr>
        <p:txBody>
          <a:bodyPr>
            <a:noAutofit/>
          </a:bodyPr>
          <a:lstStyle/>
          <a:p>
            <a:pPr algn="l"/>
            <a:r>
              <a:rPr lang="en-US" sz="3600" b="1" dirty="0" smtClean="0"/>
              <a:t>- </a:t>
            </a:r>
            <a:r>
              <a:rPr lang="vi-VN" sz="3600" b="1" dirty="0" smtClean="0"/>
              <a:t>Một </a:t>
            </a:r>
            <a:r>
              <a:rPr lang="vi-VN" sz="3600" b="1" dirty="0"/>
              <a:t>số loại </a:t>
            </a:r>
            <a:r>
              <a:rPr lang="vi-VN" sz="3600" b="1" dirty="0" smtClean="0"/>
              <a:t>rau</a:t>
            </a:r>
            <a:r>
              <a:rPr lang="en-US" sz="3600" b="1" dirty="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ăn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kèm</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rau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nhút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rau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rau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muống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rau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sống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loại</a:t>
            </a:r>
            <a:r>
              <a:rPr lang="en-US" sz="3600" b="1" dirty="0">
                <a:latin typeface="Times New Roman" panose="02020603050405020304" pitchFamily="18" charset="0"/>
                <a:cs typeface="Times New Roman" panose="02020603050405020304" pitchFamily="18" charset="0"/>
              </a:rPr>
              <a:t> (</a:t>
            </a:r>
            <a:r>
              <a:rPr lang="vi-VN" sz="3600" b="1" dirty="0"/>
              <a:t>xà lách, rau ghém làm từ thân cây chuối xắt mỏng, rau kinh giới, giá</a:t>
            </a:r>
            <a:r>
              <a:rPr lang="en-US" sz="3600" b="1" dirty="0" smtClean="0">
                <a:latin typeface="Times New Roman" panose="02020603050405020304" pitchFamily="18" charset="0"/>
                <a:cs typeface="Times New Roman" panose="02020603050405020304" pitchFamily="18" charset="0"/>
              </a:rPr>
              <a:t>,…)</a:t>
            </a:r>
            <a:endParaRPr lang="en-US" sz="3600" b="1" dirty="0" smtClean="0">
              <a:solidFill>
                <a:srgbClr val="FF0066"/>
              </a:solidFill>
              <a:latin typeface="Times New Roman" pitchFamily="18" charset="0"/>
              <a:cs typeface="Times New Roman" pitchFamily="18" charset="0"/>
            </a:endParaRPr>
          </a:p>
        </p:txBody>
      </p:sp>
      <p:sp>
        <p:nvSpPr>
          <p:cNvPr id="3" name="Rectangle 2"/>
          <p:cNvSpPr txBox="1">
            <a:spLocks noChangeArrowheads="1"/>
          </p:cNvSpPr>
          <p:nvPr/>
        </p:nvSpPr>
        <p:spPr>
          <a:xfrm>
            <a:off x="152400" y="2743200"/>
            <a:ext cx="8991600" cy="16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 </a:t>
            </a:r>
            <a:r>
              <a:rPr lang="vi-VN" sz="3600" b="1" dirty="0" smtClean="0"/>
              <a:t>Gia vị ăn kèm: </a:t>
            </a:r>
            <a:r>
              <a:rPr lang="en-US" sz="3600" b="1" dirty="0" err="1" smtClean="0">
                <a:latin typeface="Times New Roman" panose="02020603050405020304" pitchFamily="18" charset="0"/>
                <a:cs typeface="Times New Roman" panose="02020603050405020304" pitchFamily="18" charset="0"/>
              </a:rPr>
              <a:t>mắm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tôm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ớt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ngâm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giấm</a:t>
            </a:r>
            <a:r>
              <a:rPr lang="en-US" sz="3600" b="1" dirty="0" smtClean="0">
                <a:latin typeface="Times New Roman" panose="02020603050405020304" pitchFamily="18" charset="0"/>
                <a:cs typeface="Times New Roman" panose="02020603050405020304" pitchFamily="18" charset="0"/>
              </a:rPr>
              <a:t>, </a:t>
            </a:r>
            <a:r>
              <a:rPr lang="vi-VN" sz="3600" b="1" dirty="0" smtClean="0"/>
              <a:t>chanh,</a:t>
            </a:r>
            <a:r>
              <a:rPr lang="en-US" sz="3600" b="1" dirty="0" smtClean="0"/>
              <a:t> </a:t>
            </a:r>
            <a:r>
              <a:rPr lang="en-US" sz="3600" b="1" dirty="0" err="1" smtClean="0">
                <a:latin typeface="Times New Roman" panose="02020603050405020304" pitchFamily="18" charset="0"/>
                <a:cs typeface="Times New Roman" panose="02020603050405020304" pitchFamily="18" charset="0"/>
              </a:rPr>
              <a:t>tắc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tương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ớt</a:t>
            </a:r>
            <a:endParaRPr lang="en-US" sz="3600" b="1" dirty="0" smtClean="0">
              <a:solidFill>
                <a:srgbClr val="FF0066"/>
              </a:solidFill>
              <a:latin typeface="Times New Roman" pitchFamily="18" charset="0"/>
              <a:cs typeface="Times New Roman" pitchFamily="18" charset="0"/>
            </a:endParaRPr>
          </a:p>
        </p:txBody>
      </p:sp>
      <p:sp>
        <p:nvSpPr>
          <p:cNvPr id="4" name="Rectangle 2"/>
          <p:cNvSpPr txBox="1">
            <a:spLocks noChangeArrowheads="1"/>
          </p:cNvSpPr>
          <p:nvPr/>
        </p:nvSpPr>
        <p:spPr>
          <a:xfrm>
            <a:off x="152400" y="4114800"/>
            <a:ext cx="8991600" cy="182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Một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số</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đồ</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ăn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kèm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khác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tùy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theo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cầu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của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thực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khách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hlinkClick r:id="rId2" tooltip="Chả lá lốt (trang chưa được viết)"/>
              </a:rPr>
              <a:t>chả</a:t>
            </a:r>
            <a:r>
              <a:rPr lang="en-US" sz="3600" b="1" dirty="0" smtClean="0">
                <a:latin typeface="Times New Roman" panose="02020603050405020304" pitchFamily="18" charset="0"/>
                <a:cs typeface="Times New Roman" panose="02020603050405020304" pitchFamily="18" charset="0"/>
                <a:hlinkClick r:id="rId2" tooltip="Chả lá lốt (trang chưa được viết)"/>
              </a:rPr>
              <a:t> </a:t>
            </a:r>
            <a:r>
              <a:rPr lang="en-US" sz="3600" b="1" dirty="0" err="1" smtClean="0">
                <a:latin typeface="Times New Roman" panose="02020603050405020304" pitchFamily="18" charset="0"/>
                <a:cs typeface="Times New Roman" panose="02020603050405020304" pitchFamily="18" charset="0"/>
                <a:hlinkClick r:id="rId2" tooltip="Chả lá lốt (trang chưa được viết)"/>
              </a:rPr>
              <a:t>lá</a:t>
            </a:r>
            <a:r>
              <a:rPr lang="en-US" sz="3600" b="1" dirty="0" smtClean="0">
                <a:latin typeface="Times New Roman" panose="02020603050405020304" pitchFamily="18" charset="0"/>
                <a:cs typeface="Times New Roman" panose="02020603050405020304" pitchFamily="18" charset="0"/>
                <a:hlinkClick r:id="rId2" tooltip="Chả lá lốt (trang chưa được viết)"/>
              </a:rPr>
              <a:t> </a:t>
            </a:r>
            <a:r>
              <a:rPr lang="en-US" sz="3600" b="1" dirty="0" err="1" smtClean="0">
                <a:latin typeface="Times New Roman" panose="02020603050405020304" pitchFamily="18" charset="0"/>
                <a:cs typeface="Times New Roman" panose="02020603050405020304" pitchFamily="18" charset="0"/>
                <a:hlinkClick r:id="rId2" tooltip="Chả lá lốt (trang chưa được viết)"/>
              </a:rPr>
              <a:t>lốt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hlinkClick r:id="rId3" tooltip="Trứng"/>
              </a:rPr>
              <a:t>trứng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hlinkClick r:id="rId4" tooltip="Thịt chân giò (trang chưa được viết)"/>
              </a:rPr>
              <a:t>thịt</a:t>
            </a:r>
            <a:r>
              <a:rPr lang="en-US" sz="3600" b="1" dirty="0" smtClean="0">
                <a:latin typeface="Times New Roman" panose="02020603050405020304" pitchFamily="18" charset="0"/>
                <a:cs typeface="Times New Roman" panose="02020603050405020304" pitchFamily="18" charset="0"/>
                <a:hlinkClick r:id="rId4" tooltip="Thịt chân giò (trang chưa được viết)"/>
              </a:rPr>
              <a:t> </a:t>
            </a:r>
            <a:r>
              <a:rPr lang="en-US" sz="3600" b="1" dirty="0" err="1" smtClean="0">
                <a:latin typeface="Times New Roman" panose="02020603050405020304" pitchFamily="18" charset="0"/>
                <a:cs typeface="Times New Roman" panose="02020603050405020304" pitchFamily="18" charset="0"/>
                <a:hlinkClick r:id="rId4" tooltip="Thịt chân giò (trang chưa được viết)"/>
              </a:rPr>
              <a:t>chân</a:t>
            </a:r>
            <a:r>
              <a:rPr lang="en-US" sz="3600" b="1" dirty="0" smtClean="0">
                <a:latin typeface="Times New Roman" panose="02020603050405020304" pitchFamily="18" charset="0"/>
                <a:cs typeface="Times New Roman" panose="02020603050405020304" pitchFamily="18" charset="0"/>
                <a:hlinkClick r:id="rId4" tooltip="Thịt chân giò (trang chưa được viết)"/>
              </a:rPr>
              <a:t> </a:t>
            </a:r>
            <a:r>
              <a:rPr lang="en-US" sz="3600" b="1" dirty="0" err="1" smtClean="0">
                <a:latin typeface="Times New Roman" panose="02020603050405020304" pitchFamily="18" charset="0"/>
                <a:cs typeface="Times New Roman" panose="02020603050405020304" pitchFamily="18" charset="0"/>
                <a:hlinkClick r:id="rId4" tooltip="Thịt chân giò (trang chưa được viết)"/>
              </a:rPr>
              <a:t>giò</a:t>
            </a:r>
            <a:r>
              <a:rPr lang="en-US" sz="3600" b="1" dirty="0" smtClean="0">
                <a:latin typeface="Times New Roman" panose="02020603050405020304" pitchFamily="18" charset="0"/>
                <a:cs typeface="Times New Roman" panose="02020603050405020304" pitchFamily="18" charset="0"/>
              </a:rPr>
              <a:t>,…</a:t>
            </a:r>
            <a:endParaRPr lang="en-US" sz="3600" b="1" dirty="0" smtClean="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53280307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04800" y="152400"/>
            <a:ext cx="8610600" cy="838200"/>
          </a:xfrm>
        </p:spPr>
        <p:txBody>
          <a:bodyPr>
            <a:noAutofit/>
          </a:bodyPr>
          <a:lstStyle/>
          <a:p>
            <a:pPr algn="l"/>
            <a:r>
              <a:rPr lang="en-US" sz="4000" b="1" dirty="0" err="1" smtClean="0">
                <a:solidFill>
                  <a:srgbClr val="FF0000"/>
                </a:solidFill>
                <a:latin typeface="Times New Roman" pitchFamily="18" charset="0"/>
                <a:cs typeface="Times New Roman" pitchFamily="18" charset="0"/>
              </a:rPr>
              <a:t>Trình</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bày</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món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ăn</a:t>
            </a:r>
            <a:r>
              <a:rPr lang="en-US" sz="4000" b="1" dirty="0" smtClean="0">
                <a:solidFill>
                  <a:srgbClr val="FF0000"/>
                </a:solidFill>
                <a:latin typeface="Times New Roman" pitchFamily="18" charset="0"/>
                <a:cs typeface="Times New Roman" pitchFamily="18" charset="0"/>
              </a:rPr>
              <a:t>:</a:t>
            </a:r>
            <a:br>
              <a:rPr lang="en-US" sz="4000" b="1" dirty="0" smtClean="0">
                <a:solidFill>
                  <a:srgbClr val="FF0000"/>
                </a:solidFill>
                <a:latin typeface="Times New Roman" pitchFamily="18" charset="0"/>
                <a:cs typeface="Times New Roman" pitchFamily="18" charset="0"/>
              </a:rPr>
            </a:br>
            <a:endParaRPr lang="en-US" sz="4000" b="1" dirty="0" smtClean="0">
              <a:solidFill>
                <a:srgbClr val="FF0066"/>
              </a:solidFill>
              <a:latin typeface="Times New Roman" pitchFamily="18" charset="0"/>
              <a:cs typeface="Times New Roman" pitchFamily="18" charset="0"/>
            </a:endParaRPr>
          </a:p>
        </p:txBody>
      </p:sp>
      <p:sp>
        <p:nvSpPr>
          <p:cNvPr id="4" name="Rectangle 2"/>
          <p:cNvSpPr txBox="1">
            <a:spLocks noChangeArrowheads="1"/>
          </p:cNvSpPr>
          <p:nvPr/>
        </p:nvSpPr>
        <p:spPr>
          <a:xfrm>
            <a:off x="76200" y="914400"/>
            <a:ext cx="8686800" cy="7897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 </a:t>
            </a:r>
            <a:r>
              <a:rPr lang="vi-VN" sz="3600" b="1" dirty="0" smtClean="0"/>
              <a:t>Sắp bánh đa đã chần vào tô</a:t>
            </a:r>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r>
              <a:rPr lang="vi-VN" sz="3600" b="1" dirty="0" smtClean="0"/>
              <a:t> </a:t>
            </a:r>
            <a:endParaRPr lang="en-US" sz="3600" b="1" dirty="0" smtClean="0">
              <a:solidFill>
                <a:srgbClr val="FF0066"/>
              </a:solidFill>
              <a:latin typeface="Times New Roman" pitchFamily="18" charset="0"/>
              <a:cs typeface="Times New Roman" pitchFamily="18" charset="0"/>
            </a:endParaRPr>
          </a:p>
        </p:txBody>
      </p:sp>
      <p:sp>
        <p:nvSpPr>
          <p:cNvPr id="5" name="Rectangle 2"/>
          <p:cNvSpPr txBox="1">
            <a:spLocks noChangeArrowheads="1"/>
          </p:cNvSpPr>
          <p:nvPr/>
        </p:nvSpPr>
        <p:spPr>
          <a:xfrm>
            <a:off x="103909" y="1447800"/>
            <a:ext cx="8915400" cy="13231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Bày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loại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rau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nhút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rau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muống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trụng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vào</a:t>
            </a:r>
            <a:r>
              <a:rPr lang="en-US" sz="3600" b="1" dirty="0" smtClean="0">
                <a:latin typeface="Times New Roman" panose="02020603050405020304" pitchFamily="18" charset="0"/>
                <a:cs typeface="Times New Roman" panose="02020603050405020304" pitchFamily="18" charset="0"/>
              </a:rPr>
              <a:t> 1 </a:t>
            </a:r>
            <a:r>
              <a:rPr lang="en-US" sz="3600" b="1" dirty="0" err="1" smtClean="0">
                <a:latin typeface="Times New Roman" panose="02020603050405020304" pitchFamily="18" charset="0"/>
                <a:cs typeface="Times New Roman" panose="02020603050405020304" pitchFamily="18" charset="0"/>
              </a:rPr>
              <a:t>góc</a:t>
            </a:r>
            <a:r>
              <a:rPr lang="en-US" sz="3600" b="1" dirty="0" smtClean="0">
                <a:latin typeface="Times New Roman" panose="02020603050405020304" pitchFamily="18" charset="0"/>
                <a:cs typeface="Times New Roman" panose="02020603050405020304" pitchFamily="18" charset="0"/>
              </a:rPr>
              <a:t>, </a:t>
            </a:r>
            <a:endParaRPr lang="en-US" sz="3600" b="1" dirty="0" smtClean="0">
              <a:solidFill>
                <a:srgbClr val="FF0066"/>
              </a:solidFill>
              <a:latin typeface="Times New Roman" pitchFamily="18" charset="0"/>
              <a:cs typeface="Times New Roman" pitchFamily="18" charset="0"/>
            </a:endParaRPr>
          </a:p>
        </p:txBody>
      </p:sp>
      <p:sp>
        <p:nvSpPr>
          <p:cNvPr id="6" name="Rectangle 2"/>
          <p:cNvSpPr txBox="1">
            <a:spLocks noChangeArrowheads="1"/>
          </p:cNvSpPr>
          <p:nvPr/>
        </p:nvSpPr>
        <p:spPr>
          <a:xfrm>
            <a:off x="96981" y="3138053"/>
            <a:ext cx="8915400" cy="17976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Múc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thịt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cua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thêm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vài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miếng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chua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đẹp</a:t>
            </a:r>
            <a:r>
              <a:rPr lang="en-US" sz="3600" b="1" dirty="0" smtClean="0">
                <a:latin typeface="Times New Roman" panose="02020603050405020304" pitchFamily="18" charset="0"/>
                <a:cs typeface="Times New Roman" panose="02020603050405020304" pitchFamily="18" charset="0"/>
              </a:rPr>
              <a:t> </a:t>
            </a:r>
            <a:br>
              <a:rPr lang="en-US" sz="3600" b="1"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Có</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thêm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lốt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giò</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heo</a:t>
            </a: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endParaRPr lang="en-US" sz="3600" b="1" dirty="0" smtClean="0">
              <a:solidFill>
                <a:srgbClr val="FF0066"/>
              </a:solidFill>
              <a:latin typeface="Times New Roman" pitchFamily="18" charset="0"/>
              <a:cs typeface="Times New Roman" pitchFamily="18" charset="0"/>
            </a:endParaRPr>
          </a:p>
        </p:txBody>
      </p:sp>
      <p:sp>
        <p:nvSpPr>
          <p:cNvPr id="7" name="Rectangle 2"/>
          <p:cNvSpPr txBox="1">
            <a:spLocks noChangeArrowheads="1"/>
          </p:cNvSpPr>
          <p:nvPr/>
        </p:nvSpPr>
        <p:spPr>
          <a:xfrm>
            <a:off x="103909" y="4641574"/>
            <a:ext cx="89154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a:t>
            </a:r>
            <a:r>
              <a:rPr lang="vi-VN" sz="3600" b="1" dirty="0" smtClean="0"/>
              <a:t>an nước dùng và rắc hành phi </a:t>
            </a:r>
            <a:r>
              <a:rPr lang="en-US" sz="3600" b="1" dirty="0" err="1" smtClean="0">
                <a:latin typeface="Times New Roman" pitchFamily="18" charset="0"/>
                <a:cs typeface="Times New Roman" pitchFamily="18" charset="0"/>
              </a:rPr>
              <a:t>lên</a:t>
            </a:r>
            <a:r>
              <a:rPr lang="vi-VN" sz="3600" b="1" dirty="0" smtClean="0"/>
              <a:t>. </a:t>
            </a:r>
            <a:endParaRPr lang="en-US" sz="3600" b="1" dirty="0" smtClean="0">
              <a:solidFill>
                <a:srgbClr val="FF0066"/>
              </a:solidFill>
              <a:latin typeface="Times New Roman" pitchFamily="18" charset="0"/>
              <a:cs typeface="Times New Roman" pitchFamily="18" charset="0"/>
            </a:endParaRPr>
          </a:p>
        </p:txBody>
      </p:sp>
      <p:sp>
        <p:nvSpPr>
          <p:cNvPr id="8" name="Rectangle 2"/>
          <p:cNvSpPr txBox="1">
            <a:spLocks noChangeArrowheads="1"/>
          </p:cNvSpPr>
          <p:nvPr/>
        </p:nvSpPr>
        <p:spPr>
          <a:xfrm>
            <a:off x="865909" y="723900"/>
            <a:ext cx="73914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rgbClr val="FF0000"/>
                </a:solidFill>
                <a:latin typeface="Times New Roman" panose="02020603050405020304" pitchFamily="18" charset="0"/>
                <a:cs typeface="Times New Roman" panose="02020603050405020304" pitchFamily="18" charset="0"/>
              </a:rPr>
              <a:t>BÁNH ĐA CUA HẢI PHÒNG</a:t>
            </a:r>
            <a:r>
              <a:rPr lang="vi-VN" sz="4000" b="1" dirty="0" smtClean="0">
                <a:solidFill>
                  <a:srgbClr val="FF0000"/>
                </a:solidFill>
              </a:rPr>
              <a:t> </a:t>
            </a:r>
            <a:endParaRPr lang="en-US" sz="4000" b="1" dirty="0" smtClean="0">
              <a:solidFill>
                <a:srgbClr val="FF0000"/>
              </a:solidFill>
              <a:latin typeface="Times New Roman" pitchFamily="18" charset="0"/>
              <a:cs typeface="Times New Roman" pitchFamily="18" charset="0"/>
            </a:endParaRPr>
          </a:p>
        </p:txBody>
      </p:sp>
      <p:pic>
        <p:nvPicPr>
          <p:cNvPr id="9" name="Picture 2" descr="mÃ³n bÃ¡nh Äa cua háº£i phÃ²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109" y="2286000"/>
            <a:ext cx="5715000" cy="37271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9200" y="304800"/>
            <a:ext cx="2069797" cy="523220"/>
          </a:xfrm>
          <a:prstGeom prst="rect">
            <a:avLst/>
          </a:prstGeom>
          <a:noFill/>
        </p:spPr>
        <p:txBody>
          <a:bodyPr wrap="none" rtlCol="0">
            <a:spAutoFit/>
          </a:bodyPr>
          <a:lstStyle/>
          <a:p>
            <a:r>
              <a:rPr lang="en-US" sz="2800" b="1" dirty="0" err="1" smtClean="0">
                <a:latin typeface="Times New Roman" pitchFamily="18" charset="0"/>
                <a:cs typeface="Times New Roman" pitchFamily="18" charset="0"/>
              </a:rPr>
              <a:t>Đó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a:t>
            </a:r>
            <a:endParaRPr lang="en-US" b="1" dirty="0"/>
          </a:p>
        </p:txBody>
      </p:sp>
    </p:spTree>
    <p:extLst>
      <p:ext uri="{BB962C8B-B14F-4D97-AF65-F5344CB8AC3E}">
        <p14:creationId xmlns:p14="http://schemas.microsoft.com/office/powerpoint/2010/main" val="28833843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1" nodeType="clickEffect">
                                  <p:stCondLst>
                                    <p:cond delay="0"/>
                                  </p:stCondLst>
                                  <p:childTnLst>
                                    <p:animEffect transition="out" filter="barn(inVertical)">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16" presetClass="exit" presetSubtype="21" fill="hold" grpId="1" nodeType="withEffect">
                                  <p:stCondLst>
                                    <p:cond delay="0"/>
                                  </p:stCondLst>
                                  <p:childTnLst>
                                    <p:animEffect transition="out" filter="barn(inVertic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16" presetClass="exit" presetSubtype="21" fill="hold" grpId="1" nodeType="withEffect">
                                  <p:stCondLst>
                                    <p:cond delay="0"/>
                                  </p:stCondLst>
                                  <p:childTnLst>
                                    <p:animEffect transition="out" filter="barn(inVertical)">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6" presetClass="exit" presetSubtype="21" fill="hold" grpId="1" nodeType="withEffect">
                                  <p:stCondLst>
                                    <p:cond delay="0"/>
                                  </p:stCondLst>
                                  <p:childTnLst>
                                    <p:animEffect transition="out" filter="barn(inVertical)">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16" presetClass="exit" presetSubtype="21" fill="hold" grpId="0" nodeType="withEffect">
                                  <p:stCondLst>
                                    <p:cond delay="0"/>
                                  </p:stCondLst>
                                  <p:childTnLst>
                                    <p:animEffect transition="out" filter="barn(inVertical)">
                                      <p:cBhvr>
                                        <p:cTn id="38" dur="500"/>
                                        <p:tgtEl>
                                          <p:spTgt spid="92162"/>
                                        </p:tgtEl>
                                      </p:cBhvr>
                                    </p:animEffect>
                                    <p:set>
                                      <p:cBhvr>
                                        <p:cTn id="39" dur="1" fill="hold">
                                          <p:stCondLst>
                                            <p:cond delay="499"/>
                                          </p:stCondLst>
                                        </p:cTn>
                                        <p:tgtEl>
                                          <p:spTgt spid="9216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heel(1)">
                                      <p:cBhvr>
                                        <p:cTn id="58" dur="20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mph" presetSubtype="0" fill="hold" nodeType="clickEffect">
                                  <p:stCondLst>
                                    <p:cond delay="0"/>
                                  </p:stCondLst>
                                  <p:childTnLst>
                                    <p:animScale>
                                      <p:cBhvr>
                                        <p:cTn id="62"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P spid="4" grpId="0"/>
      <p:bldP spid="4" grpId="1"/>
      <p:bldP spid="5" grpId="0"/>
      <p:bldP spid="5" grpId="1"/>
      <p:bldP spid="6" grpId="0"/>
      <p:bldP spid="6" grpId="1"/>
      <p:bldP spid="7" grpId="0"/>
      <p:bldP spid="7" grpId="1"/>
      <p:bldP spid="8"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pic>
        <p:nvPicPr>
          <p:cNvPr id="5123" name="Picture 3" descr="k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5" name="Text Box 7"/>
          <p:cNvSpPr txBox="1">
            <a:spLocks noChangeArrowheads="1"/>
          </p:cNvSpPr>
          <p:nvPr/>
        </p:nvSpPr>
        <p:spPr bwMode="auto">
          <a:xfrm>
            <a:off x="1004455" y="1295400"/>
            <a:ext cx="7162800" cy="1785104"/>
          </a:xfrm>
          <a:prstGeom prst="rect">
            <a:avLst/>
          </a:prstGeom>
          <a:noFill/>
          <a:ln w="9525">
            <a:noFill/>
            <a:miter lim="800000"/>
            <a:headEnd/>
            <a:tailEnd/>
          </a:ln>
        </p:spPr>
        <p:txBody>
          <a:bodyPr>
            <a:spAutoFit/>
          </a:bodyPr>
          <a:lstStyle/>
          <a:p>
            <a:pPr algn="ctr">
              <a:spcBef>
                <a:spcPct val="50000"/>
              </a:spcBef>
            </a:pPr>
            <a:endParaRPr lang="en-US" sz="4400" b="1" dirty="0" smtClean="0">
              <a:solidFill>
                <a:srgbClr val="FF0000"/>
              </a:solidFill>
              <a:latin typeface="Times New Roman" pitchFamily="18" charset="0"/>
              <a:cs typeface="Times New Roman" pitchFamily="18" charset="0"/>
            </a:endParaRPr>
          </a:p>
          <a:p>
            <a:pPr algn="ctr">
              <a:spcBef>
                <a:spcPct val="50000"/>
              </a:spcBef>
            </a:pPr>
            <a:r>
              <a:rPr lang="en-US" sz="4400" b="1" dirty="0" smtClean="0">
                <a:solidFill>
                  <a:srgbClr val="FF0000"/>
                </a:solidFill>
                <a:latin typeface="Times New Roman" pitchFamily="18" charset="0"/>
                <a:cs typeface="Times New Roman" pitchFamily="18" charset="0"/>
              </a:rPr>
              <a:t>CAO LẦU HỘI AN</a:t>
            </a:r>
            <a:endParaRPr lang="en-US" sz="4400" b="1" dirty="0">
              <a:solidFill>
                <a:srgbClr val="FF0000"/>
              </a:solidFill>
              <a:latin typeface="Times New Roman" pitchFamily="18" charset="0"/>
              <a:cs typeface="Times New Roman" pitchFamily="18" charset="0"/>
            </a:endParaRPr>
          </a:p>
        </p:txBody>
      </p:sp>
      <p:sp>
        <p:nvSpPr>
          <p:cNvPr id="5" name="Text Box 7"/>
          <p:cNvSpPr txBox="1">
            <a:spLocks noChangeArrowheads="1"/>
          </p:cNvSpPr>
          <p:nvPr/>
        </p:nvSpPr>
        <p:spPr bwMode="auto">
          <a:xfrm>
            <a:off x="1143000" y="3629780"/>
            <a:ext cx="7162800" cy="1446550"/>
          </a:xfrm>
          <a:prstGeom prst="rect">
            <a:avLst/>
          </a:prstGeom>
          <a:noFill/>
          <a:ln w="9525">
            <a:noFill/>
            <a:miter lim="800000"/>
            <a:headEnd/>
            <a:tailEnd/>
          </a:ln>
        </p:spPr>
        <p:txBody>
          <a:bodyPr>
            <a:spAutoFit/>
          </a:bodyPr>
          <a:lstStyle/>
          <a:p>
            <a:pPr algn="ctr">
              <a:spcBef>
                <a:spcPct val="50000"/>
              </a:spcBef>
            </a:pPr>
            <a:r>
              <a:rPr lang="en-US" sz="4400" b="1" dirty="0" err="1" smtClean="0">
                <a:solidFill>
                  <a:srgbClr val="00B050"/>
                </a:solidFill>
                <a:latin typeface="Times New Roman" pitchFamily="18" charset="0"/>
                <a:cs typeface="Times New Roman" pitchFamily="18" charset="0"/>
              </a:rPr>
              <a:t>Là</a:t>
            </a:r>
            <a:r>
              <a:rPr lang="en-US" sz="4400" b="1" dirty="0" smtClean="0">
                <a:solidFill>
                  <a:srgbClr val="00B050"/>
                </a:solidFill>
                <a:latin typeface="Times New Roman" pitchFamily="18" charset="0"/>
                <a:cs typeface="Times New Roman" pitchFamily="18" charset="0"/>
              </a:rPr>
              <a:t>… 1 </a:t>
            </a:r>
            <a:r>
              <a:rPr lang="en-US" sz="4400" b="1" dirty="0" err="1" smtClean="0">
                <a:solidFill>
                  <a:srgbClr val="00B050"/>
                </a:solidFill>
                <a:latin typeface="Times New Roman" pitchFamily="18" charset="0"/>
                <a:cs typeface="Times New Roman" pitchFamily="18" charset="0"/>
              </a:rPr>
              <a:t>món</a:t>
            </a:r>
            <a:r>
              <a:rPr lang="en-US" sz="4400" b="1" dirty="0" smtClean="0">
                <a:solidFill>
                  <a:srgbClr val="00B050"/>
                </a:solidFill>
                <a:latin typeface="Times New Roman" pitchFamily="18" charset="0"/>
                <a:cs typeface="Times New Roman" pitchFamily="18" charset="0"/>
              </a:rPr>
              <a:t> </a:t>
            </a:r>
            <a:r>
              <a:rPr lang="en-US" sz="4400" b="1" dirty="0" err="1" smtClean="0">
                <a:solidFill>
                  <a:srgbClr val="00B050"/>
                </a:solidFill>
                <a:latin typeface="Times New Roman" pitchFamily="18" charset="0"/>
                <a:cs typeface="Times New Roman" pitchFamily="18" charset="0"/>
              </a:rPr>
              <a:t>ăn</a:t>
            </a:r>
            <a:r>
              <a:rPr lang="en-US" sz="4400" b="1" dirty="0" smtClean="0">
                <a:solidFill>
                  <a:srgbClr val="00B050"/>
                </a:solidFill>
                <a:latin typeface="Times New Roman" pitchFamily="18" charset="0"/>
                <a:cs typeface="Times New Roman" pitchFamily="18" charset="0"/>
              </a:rPr>
              <a:t> </a:t>
            </a:r>
            <a:r>
              <a:rPr lang="en-US" sz="4400" b="1" dirty="0" err="1" smtClean="0">
                <a:solidFill>
                  <a:srgbClr val="00B050"/>
                </a:solidFill>
                <a:latin typeface="Times New Roman" pitchFamily="18" charset="0"/>
                <a:cs typeface="Times New Roman" pitchFamily="18" charset="0"/>
              </a:rPr>
              <a:t>đặc</a:t>
            </a:r>
            <a:r>
              <a:rPr lang="en-US" sz="4400" b="1" dirty="0" smtClean="0">
                <a:solidFill>
                  <a:srgbClr val="00B050"/>
                </a:solidFill>
                <a:latin typeface="Times New Roman" pitchFamily="18" charset="0"/>
                <a:cs typeface="Times New Roman" pitchFamily="18" charset="0"/>
              </a:rPr>
              <a:t> </a:t>
            </a:r>
            <a:r>
              <a:rPr lang="en-US" sz="4400" b="1" dirty="0" err="1" smtClean="0">
                <a:solidFill>
                  <a:srgbClr val="00B050"/>
                </a:solidFill>
                <a:latin typeface="Times New Roman" pitchFamily="18" charset="0"/>
                <a:cs typeface="Times New Roman" pitchFamily="18" charset="0"/>
              </a:rPr>
              <a:t>sản</a:t>
            </a:r>
            <a:r>
              <a:rPr lang="en-US" sz="4400" b="1" dirty="0" smtClean="0">
                <a:solidFill>
                  <a:srgbClr val="00B050"/>
                </a:solidFill>
                <a:latin typeface="Times New Roman" pitchFamily="18" charset="0"/>
                <a:cs typeface="Times New Roman" pitchFamily="18" charset="0"/>
              </a:rPr>
              <a:t> </a:t>
            </a:r>
            <a:r>
              <a:rPr lang="en-US" sz="4400" b="1" dirty="0" err="1" smtClean="0">
                <a:solidFill>
                  <a:srgbClr val="00B050"/>
                </a:solidFill>
                <a:latin typeface="Times New Roman" pitchFamily="18" charset="0"/>
                <a:cs typeface="Times New Roman" pitchFamily="18" charset="0"/>
              </a:rPr>
              <a:t>của</a:t>
            </a:r>
            <a:r>
              <a:rPr lang="en-US" sz="4400" b="1" dirty="0" smtClean="0">
                <a:solidFill>
                  <a:srgbClr val="00B050"/>
                </a:solidFill>
                <a:latin typeface="Times New Roman" pitchFamily="18" charset="0"/>
                <a:cs typeface="Times New Roman" pitchFamily="18" charset="0"/>
              </a:rPr>
              <a:t> </a:t>
            </a:r>
            <a:r>
              <a:rPr lang="en-US" sz="4400" b="1" dirty="0" err="1" smtClean="0">
                <a:solidFill>
                  <a:srgbClr val="00B050"/>
                </a:solidFill>
                <a:latin typeface="Times New Roman" pitchFamily="18" charset="0"/>
                <a:cs typeface="Times New Roman" pitchFamily="18" charset="0"/>
              </a:rPr>
              <a:t>miền</a:t>
            </a:r>
            <a:r>
              <a:rPr lang="en-US" sz="4400" b="1" dirty="0" smtClean="0">
                <a:solidFill>
                  <a:srgbClr val="00B050"/>
                </a:solidFill>
                <a:latin typeface="Times New Roman" pitchFamily="18" charset="0"/>
                <a:cs typeface="Times New Roman" pitchFamily="18" charset="0"/>
              </a:rPr>
              <a:t> </a:t>
            </a:r>
            <a:r>
              <a:rPr lang="en-US" sz="4400" b="1" dirty="0" err="1" smtClean="0">
                <a:solidFill>
                  <a:srgbClr val="00B050"/>
                </a:solidFill>
                <a:latin typeface="Times New Roman" pitchFamily="18" charset="0"/>
                <a:cs typeface="Times New Roman" pitchFamily="18" charset="0"/>
              </a:rPr>
              <a:t>Trung</a:t>
            </a:r>
            <a:endParaRPr lang="en-US" sz="4400" b="1" dirty="0" smtClean="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421514228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6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https://vntrip.cdn.vccloud.vn/cam-nang/wp-content/uploads/2017/08/cao-lau-e15021852201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92" y="381000"/>
            <a:ext cx="8979108" cy="6095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69341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3058</TotalTime>
  <Words>539</Words>
  <Application>Microsoft Office PowerPoint</Application>
  <PresentationFormat>On-screen Show (4:3)</PresentationFormat>
  <Paragraphs>62</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Bitmap Image</vt:lpstr>
      <vt:lpstr>PowerPoint Presentation</vt:lpstr>
      <vt:lpstr>PowerPoint Presentation</vt:lpstr>
      <vt:lpstr>PowerPoint Presentation</vt:lpstr>
      <vt:lpstr>PowerPoint Presentation</vt:lpstr>
      <vt:lpstr>  - Nguyên liệu, gia vị nấu nước riêu cua:     xương  heo, cà chua, me,  bột nêm, muối, dầu ăn, mắm tôm, tỏi khô, hành khô,  hành phi.</vt:lpstr>
      <vt:lpstr>- Một số loại rau ăn kèm: rau nhút, rau cần, rau muống, rau sống các loại (xà lách, rau ghém làm từ thân cây chuối xắt mỏng, rau kinh giới, giá,…)</vt:lpstr>
      <vt:lpstr>Trình bày món ăn: </vt:lpstr>
      <vt:lpstr>PowerPoint Presentation</vt:lpstr>
      <vt:lpstr>PowerPoint Presentation</vt:lpstr>
      <vt:lpstr>  Cao lầu là tên một món mì ở Quảng Nam.   </vt:lpstr>
      <vt:lpstr>Tinh túy của món cao lầu là sợi mì, thường được chế biến rất công phu.  </vt:lpstr>
      <vt:lpstr>PowerPoint Presentation</vt:lpstr>
      <vt:lpstr>Sau đó lọc kỹ, xay thành bột; nước xay gạo phải là nước ở giếng Bá Lễ</vt:lpstr>
      <vt:lpstr>Người ta thường ăn cao lầu với giá trụng, thêm ít rau sống, được lấy ở làng rau truyền thống Trà Quế nổi tiếng ở Hội An.       </vt:lpstr>
      <vt:lpstr>       Trình bày món ăn:    </vt:lpstr>
      <vt:lpstr>     - Khi thưởng thức cao lầu phải trộn thật đều cho thấm gia vị     </vt:lpstr>
      <vt:lpstr>PowerPoint Presentation</vt:lpstr>
      <vt:lpstr>PowerPoint Presentation</vt:lpstr>
      <vt:lpstr>Thành phần món ăn bao gồm: trứng tráng, giò lụa, thịt gà, nấm hương, tôm chấy, thêm chút hành lá và rau răm</vt:lpstr>
      <vt:lpstr>     Điều đặc biệt là mọi thứ đều được thái nhỏ sợi chỉ, rất kì công và tỉ mỉ, bạn có thể thêm chút mắm tôm nêu muốn làm dậy mùi vị hơn.   </vt:lpstr>
      <vt:lpstr>      Tất cả các nguyên liệu được xếp gọn và chan nước dùng ngọt thanh, ăn vào rất vừa miệng </vt:lpstr>
      <vt:lpstr>       </vt:lpstr>
      <vt:lpstr>     </vt:lpstr>
      <vt:lpstr>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HP</cp:lastModifiedBy>
  <cp:revision>201</cp:revision>
  <dcterms:created xsi:type="dcterms:W3CDTF">2015-03-13T08:06:42Z</dcterms:created>
  <dcterms:modified xsi:type="dcterms:W3CDTF">2021-09-04T07:22:13Z</dcterms:modified>
</cp:coreProperties>
</file>